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43"/>
  </p:notesMasterIdLst>
  <p:handoutMasterIdLst>
    <p:handoutMasterId r:id="rId44"/>
  </p:handoutMasterIdLst>
  <p:sldIdLst>
    <p:sldId id="502" r:id="rId2"/>
    <p:sldId id="591" r:id="rId3"/>
    <p:sldId id="648" r:id="rId4"/>
    <p:sldId id="700" r:id="rId5"/>
    <p:sldId id="685" r:id="rId6"/>
    <p:sldId id="644" r:id="rId7"/>
    <p:sldId id="645" r:id="rId8"/>
    <p:sldId id="792" r:id="rId9"/>
    <p:sldId id="671" r:id="rId10"/>
    <p:sldId id="789" r:id="rId11"/>
    <p:sldId id="706" r:id="rId12"/>
    <p:sldId id="674" r:id="rId13"/>
    <p:sldId id="772" r:id="rId14"/>
    <p:sldId id="773" r:id="rId15"/>
    <p:sldId id="782" r:id="rId16"/>
    <p:sldId id="783" r:id="rId17"/>
    <p:sldId id="663" r:id="rId18"/>
    <p:sldId id="790" r:id="rId19"/>
    <p:sldId id="665" r:id="rId20"/>
    <p:sldId id="711" r:id="rId21"/>
    <p:sldId id="712" r:id="rId22"/>
    <p:sldId id="504" r:id="rId23"/>
    <p:sldId id="786" r:id="rId24"/>
    <p:sldId id="774" r:id="rId25"/>
    <p:sldId id="775" r:id="rId26"/>
    <p:sldId id="780" r:id="rId27"/>
    <p:sldId id="788" r:id="rId28"/>
    <p:sldId id="707" r:id="rId29"/>
    <p:sldId id="640" r:id="rId30"/>
    <p:sldId id="639" r:id="rId31"/>
    <p:sldId id="705" r:id="rId32"/>
    <p:sldId id="693" r:id="rId33"/>
    <p:sldId id="717" r:id="rId34"/>
    <p:sldId id="716" r:id="rId35"/>
    <p:sldId id="718" r:id="rId36"/>
    <p:sldId id="722" r:id="rId37"/>
    <p:sldId id="498" r:id="rId38"/>
    <p:sldId id="587" r:id="rId39"/>
    <p:sldId id="435" r:id="rId40"/>
    <p:sldId id="794" r:id="rId41"/>
    <p:sldId id="793" r:id="rId4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595"/>
    <a:srgbClr val="BA0000"/>
    <a:srgbClr val="8C0000"/>
    <a:srgbClr val="DEE1A7"/>
    <a:srgbClr val="DDE0A4"/>
    <a:srgbClr val="E2E4B0"/>
    <a:srgbClr val="FFFFFF"/>
    <a:srgbClr val="704F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2" autoAdjust="0"/>
    <p:restoredTop sz="94595" autoAdjust="0"/>
  </p:normalViewPr>
  <p:slideViewPr>
    <p:cSldViewPr snapToGrid="0" snapToObjects="1">
      <p:cViewPr>
        <p:scale>
          <a:sx n="75" d="100"/>
          <a:sy n="75" d="100"/>
        </p:scale>
        <p:origin x="-3280" y="-1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9192"/>
    </p:cViewPr>
  </p:sorterViewPr>
  <p:notesViewPr>
    <p:cSldViewPr snapToGrid="0" snapToObjects="1">
      <p:cViewPr>
        <p:scale>
          <a:sx n="100" d="100"/>
          <a:sy n="100" d="100"/>
        </p:scale>
        <p:origin x="-2275" y="-5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719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 sz="1000">
                <a:latin typeface="Book Antiqua" pitchFamily="18" charset="0"/>
              </a:defRPr>
            </a:lvl1pPr>
          </a:lstStyle>
          <a:p>
            <a:r>
              <a:rPr lang="en-US"/>
              <a:t>Building on Your Strengths: </a:t>
            </a:r>
          </a:p>
          <a:p>
            <a:r>
              <a:rPr lang="en-US"/>
              <a:t>A Career Development Process Utilizing Appreciative Inquiry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9719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 sz="800">
                <a:latin typeface="Book Antiqua" pitchFamily="18" charset="0"/>
              </a:defRPr>
            </a:lvl1pPr>
          </a:lstStyle>
          <a:p>
            <a:r>
              <a:rPr lang="en-US"/>
              <a:t>Don Schutt, Office of Human Resource Development, UW-Madison</a:t>
            </a:r>
          </a:p>
          <a:p>
            <a:r>
              <a:rPr lang="en-US"/>
              <a:t>dschutt@ohr.wisc.edu</a:t>
            </a: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 sz="800">
                <a:latin typeface="Book Antiqua" pitchFamily="18" charset="0"/>
              </a:defRPr>
            </a:lvl1pPr>
          </a:lstStyle>
          <a:p>
            <a:fld id="{C56A5A77-6B04-4D92-9FEF-BCEF14A96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95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Verdana" pitchFamily="34" charset="0"/>
              </a:defRPr>
            </a:lvl1pPr>
          </a:lstStyle>
          <a:p>
            <a:r>
              <a:rPr lang="en-US"/>
              <a:t>S. Schutt, 2001</a:t>
            </a:r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Verdana" pitchFamily="34" charset="0"/>
              </a:defRPr>
            </a:lvl1pPr>
          </a:lstStyle>
          <a:p>
            <a:fld id="{0328863D-2E05-4F13-9035-8C303DDF9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1649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43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80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50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01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72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04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84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935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036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488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8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S. Schutt, 2001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6F644-44BA-4C71-ABAC-80F7599B41AA}" type="slidenum">
              <a:rPr lang="en-US"/>
              <a:pPr/>
              <a:t>2</a:t>
            </a:fld>
            <a:endParaRPr lang="en-US"/>
          </a:p>
        </p:txBody>
      </p:sp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Break in the morning before 11 am</a:t>
            </a:r>
          </a:p>
          <a:p>
            <a:r>
              <a:rPr lang="en-US"/>
              <a:t>Lunch at about 12:15 pm for 45 minutes</a:t>
            </a:r>
          </a:p>
          <a:p>
            <a:r>
              <a:rPr lang="en-US"/>
              <a:t>Wrap-Up about 2:30 pm.</a:t>
            </a:r>
          </a:p>
          <a:p>
            <a:r>
              <a:rPr lang="en-US"/>
              <a:t>Everyone has a packet.</a:t>
            </a:r>
          </a:p>
          <a:p>
            <a:r>
              <a:rPr lang="en-US"/>
              <a:t>	contains most of the pertinent slides and other resources</a:t>
            </a:r>
          </a:p>
          <a:p>
            <a:r>
              <a:rPr lang="en-US"/>
              <a:t>	will be referring to it, but may not cover all of it</a:t>
            </a:r>
          </a:p>
          <a:p>
            <a:r>
              <a:rPr lang="en-US"/>
              <a:t>Be sure to ask questions and discuss issues as we go along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996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699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722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188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963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051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364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S. Schutt, 2001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6F644-44BA-4C71-ABAC-80F7599B41AA}" type="slidenum">
              <a:rPr lang="en-US"/>
              <a:pPr/>
              <a:t>27</a:t>
            </a:fld>
            <a:endParaRPr lang="en-US"/>
          </a:p>
        </p:txBody>
      </p:sp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Break in the morning before 11 am</a:t>
            </a:r>
          </a:p>
          <a:p>
            <a:r>
              <a:rPr lang="en-US"/>
              <a:t>Lunch at about 12:15 pm for 45 minutes</a:t>
            </a:r>
          </a:p>
          <a:p>
            <a:r>
              <a:rPr lang="en-US"/>
              <a:t>Wrap-Up about 2:30 pm.</a:t>
            </a:r>
          </a:p>
          <a:p>
            <a:r>
              <a:rPr lang="en-US"/>
              <a:t>Everyone has a packet.</a:t>
            </a:r>
          </a:p>
          <a:p>
            <a:r>
              <a:rPr lang="en-US"/>
              <a:t>	contains most of the pertinent slides and other resources</a:t>
            </a:r>
          </a:p>
          <a:p>
            <a:r>
              <a:rPr lang="en-US"/>
              <a:t>	will be referring to it, but may not cover all of it</a:t>
            </a:r>
          </a:p>
          <a:p>
            <a:r>
              <a:rPr lang="en-US"/>
              <a:t>Be sure to ask questions and discuss issues as we go along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545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16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299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099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473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720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476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475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2890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305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025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475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63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1878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2796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77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66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77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69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61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S. Schutt,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863D-2E05-4F13-9035-8C303DDF902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23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Freeform 1027"/>
          <p:cNvSpPr>
            <a:spLocks/>
          </p:cNvSpPr>
          <p:nvPr userDrawn="1"/>
        </p:nvSpPr>
        <p:spPr bwMode="auto">
          <a:xfrm rot="16200000" flipH="1" flipV="1">
            <a:off x="4435475" y="-930275"/>
            <a:ext cx="152400" cy="8564563"/>
          </a:xfrm>
          <a:custGeom>
            <a:avLst/>
            <a:gdLst/>
            <a:ahLst/>
            <a:cxnLst>
              <a:cxn ang="0">
                <a:pos x="91" y="526"/>
              </a:cxn>
              <a:cxn ang="0">
                <a:pos x="211" y="175"/>
              </a:cxn>
              <a:cxn ang="0">
                <a:pos x="443" y="32"/>
              </a:cxn>
              <a:cxn ang="0">
                <a:pos x="802" y="32"/>
              </a:cxn>
              <a:cxn ang="0">
                <a:pos x="1206" y="10"/>
              </a:cxn>
              <a:cxn ang="0">
                <a:pos x="1482" y="25"/>
              </a:cxn>
              <a:cxn ang="0">
                <a:pos x="1655" y="160"/>
              </a:cxn>
              <a:cxn ang="0">
                <a:pos x="1655" y="406"/>
              </a:cxn>
              <a:cxn ang="0">
                <a:pos x="1572" y="736"/>
              </a:cxn>
              <a:cxn ang="0">
                <a:pos x="1565" y="1177"/>
              </a:cxn>
              <a:cxn ang="0">
                <a:pos x="1632" y="1581"/>
              </a:cxn>
              <a:cxn ang="0">
                <a:pos x="1692" y="2232"/>
              </a:cxn>
              <a:cxn ang="0">
                <a:pos x="1587" y="2830"/>
              </a:cxn>
              <a:cxn ang="0">
                <a:pos x="1625" y="3055"/>
              </a:cxn>
              <a:cxn ang="0">
                <a:pos x="1535" y="3234"/>
              </a:cxn>
              <a:cxn ang="0">
                <a:pos x="1325" y="3234"/>
              </a:cxn>
              <a:cxn ang="0">
                <a:pos x="921" y="3204"/>
              </a:cxn>
              <a:cxn ang="0">
                <a:pos x="510" y="3249"/>
              </a:cxn>
              <a:cxn ang="0">
                <a:pos x="136" y="3167"/>
              </a:cxn>
              <a:cxn ang="0">
                <a:pos x="39" y="2950"/>
              </a:cxn>
              <a:cxn ang="0">
                <a:pos x="99" y="2651"/>
              </a:cxn>
              <a:cxn ang="0">
                <a:pos x="99" y="2232"/>
              </a:cxn>
              <a:cxn ang="0">
                <a:pos x="9" y="1813"/>
              </a:cxn>
              <a:cxn ang="0">
                <a:pos x="46" y="1259"/>
              </a:cxn>
              <a:cxn ang="0">
                <a:pos x="61" y="915"/>
              </a:cxn>
              <a:cxn ang="0">
                <a:pos x="91" y="526"/>
              </a:cxn>
            </a:cxnLst>
            <a:rect l="0" t="0" r="r" b="b"/>
            <a:pathLst>
              <a:path w="1699" h="3264">
                <a:moveTo>
                  <a:pt x="91" y="526"/>
                </a:moveTo>
                <a:cubicBezTo>
                  <a:pt x="116" y="403"/>
                  <a:pt x="152" y="257"/>
                  <a:pt x="211" y="175"/>
                </a:cubicBezTo>
                <a:cubicBezTo>
                  <a:pt x="270" y="93"/>
                  <a:pt x="345" y="56"/>
                  <a:pt x="443" y="32"/>
                </a:cubicBezTo>
                <a:cubicBezTo>
                  <a:pt x="541" y="8"/>
                  <a:pt x="675" y="36"/>
                  <a:pt x="802" y="32"/>
                </a:cubicBezTo>
                <a:cubicBezTo>
                  <a:pt x="929" y="28"/>
                  <a:pt x="1093" y="11"/>
                  <a:pt x="1206" y="10"/>
                </a:cubicBezTo>
                <a:cubicBezTo>
                  <a:pt x="1319" y="9"/>
                  <a:pt x="1407" y="0"/>
                  <a:pt x="1482" y="25"/>
                </a:cubicBezTo>
                <a:cubicBezTo>
                  <a:pt x="1557" y="50"/>
                  <a:pt x="1626" y="97"/>
                  <a:pt x="1655" y="160"/>
                </a:cubicBezTo>
                <a:cubicBezTo>
                  <a:pt x="1684" y="223"/>
                  <a:pt x="1669" y="310"/>
                  <a:pt x="1655" y="406"/>
                </a:cubicBezTo>
                <a:cubicBezTo>
                  <a:pt x="1641" y="502"/>
                  <a:pt x="1587" y="608"/>
                  <a:pt x="1572" y="736"/>
                </a:cubicBezTo>
                <a:cubicBezTo>
                  <a:pt x="1557" y="864"/>
                  <a:pt x="1555" y="1036"/>
                  <a:pt x="1565" y="1177"/>
                </a:cubicBezTo>
                <a:cubicBezTo>
                  <a:pt x="1575" y="1318"/>
                  <a:pt x="1611" y="1405"/>
                  <a:pt x="1632" y="1581"/>
                </a:cubicBezTo>
                <a:cubicBezTo>
                  <a:pt x="1653" y="1757"/>
                  <a:pt x="1699" y="2024"/>
                  <a:pt x="1692" y="2232"/>
                </a:cubicBezTo>
                <a:cubicBezTo>
                  <a:pt x="1685" y="2440"/>
                  <a:pt x="1598" y="2693"/>
                  <a:pt x="1587" y="2830"/>
                </a:cubicBezTo>
                <a:cubicBezTo>
                  <a:pt x="1576" y="2967"/>
                  <a:pt x="1634" y="2988"/>
                  <a:pt x="1625" y="3055"/>
                </a:cubicBezTo>
                <a:cubicBezTo>
                  <a:pt x="1616" y="3122"/>
                  <a:pt x="1585" y="3204"/>
                  <a:pt x="1535" y="3234"/>
                </a:cubicBezTo>
                <a:cubicBezTo>
                  <a:pt x="1485" y="3264"/>
                  <a:pt x="1427" y="3239"/>
                  <a:pt x="1325" y="3234"/>
                </a:cubicBezTo>
                <a:cubicBezTo>
                  <a:pt x="1223" y="3229"/>
                  <a:pt x="1057" y="3202"/>
                  <a:pt x="921" y="3204"/>
                </a:cubicBezTo>
                <a:cubicBezTo>
                  <a:pt x="785" y="3206"/>
                  <a:pt x="641" y="3255"/>
                  <a:pt x="510" y="3249"/>
                </a:cubicBezTo>
                <a:cubicBezTo>
                  <a:pt x="379" y="3243"/>
                  <a:pt x="214" y="3217"/>
                  <a:pt x="136" y="3167"/>
                </a:cubicBezTo>
                <a:cubicBezTo>
                  <a:pt x="58" y="3117"/>
                  <a:pt x="45" y="3036"/>
                  <a:pt x="39" y="2950"/>
                </a:cubicBezTo>
                <a:cubicBezTo>
                  <a:pt x="33" y="2864"/>
                  <a:pt x="89" y="2771"/>
                  <a:pt x="99" y="2651"/>
                </a:cubicBezTo>
                <a:cubicBezTo>
                  <a:pt x="109" y="2531"/>
                  <a:pt x="114" y="2372"/>
                  <a:pt x="99" y="2232"/>
                </a:cubicBezTo>
                <a:cubicBezTo>
                  <a:pt x="84" y="2092"/>
                  <a:pt x="18" y="1975"/>
                  <a:pt x="9" y="1813"/>
                </a:cubicBezTo>
                <a:cubicBezTo>
                  <a:pt x="0" y="1651"/>
                  <a:pt x="37" y="1409"/>
                  <a:pt x="46" y="1259"/>
                </a:cubicBezTo>
                <a:cubicBezTo>
                  <a:pt x="55" y="1109"/>
                  <a:pt x="52" y="1036"/>
                  <a:pt x="61" y="915"/>
                </a:cubicBezTo>
                <a:cubicBezTo>
                  <a:pt x="70" y="794"/>
                  <a:pt x="66" y="649"/>
                  <a:pt x="91" y="526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31" name="Rectangle 1035"/>
          <p:cNvSpPr>
            <a:spLocks noGrp="1" noChangeArrowheads="1"/>
          </p:cNvSpPr>
          <p:nvPr>
            <p:ph type="ctrTitle"/>
          </p:nvPr>
        </p:nvSpPr>
        <p:spPr>
          <a:xfrm>
            <a:off x="685800" y="2071688"/>
            <a:ext cx="7772400" cy="747712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332" name="Rectangle 103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579438"/>
          </a:xfrm>
        </p:spPr>
        <p:txBody>
          <a:bodyPr>
            <a:sp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0333" name="Rectangle 103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334" name="Rectangle 103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335" name="Rectangle 103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FA0C2EE-89A1-4581-AC62-0F44F05BA9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2D89A-5017-4750-974F-472A96F789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5950" y="547688"/>
            <a:ext cx="2147888" cy="5624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113" y="547688"/>
            <a:ext cx="6294437" cy="5624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6DAFB-26D5-4BCF-AD8D-A3D907B76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233" y="547688"/>
            <a:ext cx="8594725" cy="7477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506E691D-6338-41D4-ABF9-686A3302FE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EF0C0-800E-48D9-BEDD-8C276889DC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E990D-9C0B-428D-B8D2-4E61356AEF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2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6B2C9-0DF8-4EBF-9A69-9632732949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69D3E-5EEC-479C-A8E8-E9B268D231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79442-AA18-4D54-AB0F-B1582B62BC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EC486-5785-4E7E-B56F-D732860BA2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3ADEE-F7B9-4834-95FB-1B06ED96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Freeform 2"/>
          <p:cNvSpPr>
            <a:spLocks/>
          </p:cNvSpPr>
          <p:nvPr/>
        </p:nvSpPr>
        <p:spPr bwMode="auto">
          <a:xfrm>
            <a:off x="-23813" y="1763713"/>
            <a:ext cx="6899276" cy="171450"/>
          </a:xfrm>
          <a:custGeom>
            <a:avLst/>
            <a:gdLst/>
            <a:ahLst/>
            <a:cxnLst>
              <a:cxn ang="0">
                <a:pos x="3477" y="10"/>
              </a:cxn>
              <a:cxn ang="0">
                <a:pos x="4057" y="17"/>
              </a:cxn>
              <a:cxn ang="0">
                <a:pos x="4293" y="30"/>
              </a:cxn>
              <a:cxn ang="0">
                <a:pos x="4293" y="50"/>
              </a:cxn>
              <a:cxn ang="0">
                <a:pos x="4329" y="73"/>
              </a:cxn>
              <a:cxn ang="0">
                <a:pos x="4305" y="89"/>
              </a:cxn>
              <a:cxn ang="0">
                <a:pos x="4082" y="99"/>
              </a:cxn>
              <a:cxn ang="0">
                <a:pos x="3675" y="99"/>
              </a:cxn>
              <a:cxn ang="0">
                <a:pos x="3129" y="94"/>
              </a:cxn>
              <a:cxn ang="0">
                <a:pos x="2401" y="94"/>
              </a:cxn>
              <a:cxn ang="0">
                <a:pos x="1733" y="98"/>
              </a:cxn>
              <a:cxn ang="0">
                <a:pos x="657" y="102"/>
              </a:cxn>
              <a:cxn ang="0">
                <a:pos x="1" y="93"/>
              </a:cxn>
              <a:cxn ang="0">
                <a:pos x="0" y="13"/>
              </a:cxn>
              <a:cxn ang="0">
                <a:pos x="657" y="12"/>
              </a:cxn>
              <a:cxn ang="0">
                <a:pos x="1349" y="7"/>
              </a:cxn>
              <a:cxn ang="0">
                <a:pos x="2265" y="9"/>
              </a:cxn>
              <a:cxn ang="0">
                <a:pos x="2834" y="8"/>
              </a:cxn>
              <a:cxn ang="0">
                <a:pos x="3477" y="10"/>
              </a:cxn>
            </a:cxnLst>
            <a:rect l="0" t="0" r="r" b="b"/>
            <a:pathLst>
              <a:path w="4346" h="108">
                <a:moveTo>
                  <a:pt x="3477" y="10"/>
                </a:moveTo>
                <a:cubicBezTo>
                  <a:pt x="3680" y="12"/>
                  <a:pt x="3921" y="14"/>
                  <a:pt x="4057" y="17"/>
                </a:cubicBezTo>
                <a:cubicBezTo>
                  <a:pt x="4192" y="20"/>
                  <a:pt x="4253" y="24"/>
                  <a:pt x="4293" y="30"/>
                </a:cubicBezTo>
                <a:cubicBezTo>
                  <a:pt x="4333" y="36"/>
                  <a:pt x="4286" y="43"/>
                  <a:pt x="4293" y="50"/>
                </a:cubicBezTo>
                <a:cubicBezTo>
                  <a:pt x="4300" y="57"/>
                  <a:pt x="4328" y="67"/>
                  <a:pt x="4329" y="73"/>
                </a:cubicBezTo>
                <a:cubicBezTo>
                  <a:pt x="4331" y="80"/>
                  <a:pt x="4346" y="85"/>
                  <a:pt x="4305" y="89"/>
                </a:cubicBezTo>
                <a:cubicBezTo>
                  <a:pt x="4263" y="93"/>
                  <a:pt x="4186" y="97"/>
                  <a:pt x="4082" y="99"/>
                </a:cubicBezTo>
                <a:cubicBezTo>
                  <a:pt x="3977" y="100"/>
                  <a:pt x="3834" y="99"/>
                  <a:pt x="3675" y="99"/>
                </a:cubicBezTo>
                <a:cubicBezTo>
                  <a:pt x="3516" y="98"/>
                  <a:pt x="3341" y="95"/>
                  <a:pt x="3129" y="94"/>
                </a:cubicBezTo>
                <a:cubicBezTo>
                  <a:pt x="2918" y="93"/>
                  <a:pt x="2634" y="94"/>
                  <a:pt x="2401" y="94"/>
                </a:cubicBezTo>
                <a:cubicBezTo>
                  <a:pt x="2168" y="95"/>
                  <a:pt x="2024" y="97"/>
                  <a:pt x="1733" y="98"/>
                </a:cubicBezTo>
                <a:cubicBezTo>
                  <a:pt x="1442" y="99"/>
                  <a:pt x="946" y="103"/>
                  <a:pt x="657" y="102"/>
                </a:cubicBezTo>
                <a:cubicBezTo>
                  <a:pt x="368" y="101"/>
                  <a:pt x="110" y="108"/>
                  <a:pt x="1" y="93"/>
                </a:cubicBezTo>
                <a:lnTo>
                  <a:pt x="0" y="13"/>
                </a:lnTo>
                <a:cubicBezTo>
                  <a:pt x="109" y="0"/>
                  <a:pt x="432" y="13"/>
                  <a:pt x="657" y="12"/>
                </a:cubicBezTo>
                <a:cubicBezTo>
                  <a:pt x="882" y="11"/>
                  <a:pt x="1082" y="7"/>
                  <a:pt x="1349" y="7"/>
                </a:cubicBezTo>
                <a:cubicBezTo>
                  <a:pt x="1617" y="6"/>
                  <a:pt x="2017" y="8"/>
                  <a:pt x="2265" y="9"/>
                </a:cubicBezTo>
                <a:cubicBezTo>
                  <a:pt x="2513" y="9"/>
                  <a:pt x="2634" y="9"/>
                  <a:pt x="2834" y="8"/>
                </a:cubicBezTo>
                <a:cubicBezTo>
                  <a:pt x="3034" y="9"/>
                  <a:pt x="3273" y="9"/>
                  <a:pt x="3477" y="10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9299" name="Freeform 3"/>
          <p:cNvSpPr>
            <a:spLocks/>
          </p:cNvSpPr>
          <p:nvPr/>
        </p:nvSpPr>
        <p:spPr bwMode="auto">
          <a:xfrm>
            <a:off x="198438" y="152400"/>
            <a:ext cx="715962" cy="6400800"/>
          </a:xfrm>
          <a:custGeom>
            <a:avLst/>
            <a:gdLst/>
            <a:ahLst/>
            <a:cxnLst>
              <a:cxn ang="0">
                <a:pos x="86" y="3201"/>
              </a:cxn>
              <a:cxn ang="0">
                <a:pos x="79" y="2730"/>
              </a:cxn>
              <a:cxn ang="0">
                <a:pos x="64" y="2109"/>
              </a:cxn>
              <a:cxn ang="0">
                <a:pos x="101" y="1765"/>
              </a:cxn>
              <a:cxn ang="0">
                <a:pos x="79" y="1137"/>
              </a:cxn>
              <a:cxn ang="0">
                <a:pos x="34" y="651"/>
              </a:cxn>
              <a:cxn ang="0">
                <a:pos x="19" y="284"/>
              </a:cxn>
              <a:cxn ang="0">
                <a:pos x="49" y="45"/>
              </a:cxn>
              <a:cxn ang="0">
                <a:pos x="123" y="15"/>
              </a:cxn>
              <a:cxn ang="0">
                <a:pos x="243" y="37"/>
              </a:cxn>
              <a:cxn ang="0">
                <a:pos x="355" y="15"/>
              </a:cxn>
              <a:cxn ang="0">
                <a:pos x="512" y="7"/>
              </a:cxn>
              <a:cxn ang="0">
                <a:pos x="707" y="60"/>
              </a:cxn>
              <a:cxn ang="0">
                <a:pos x="797" y="142"/>
              </a:cxn>
              <a:cxn ang="0">
                <a:pos x="789" y="321"/>
              </a:cxn>
              <a:cxn ang="0">
                <a:pos x="804" y="658"/>
              </a:cxn>
              <a:cxn ang="0">
                <a:pos x="849" y="1047"/>
              </a:cxn>
              <a:cxn ang="0">
                <a:pos x="834" y="1586"/>
              </a:cxn>
              <a:cxn ang="0">
                <a:pos x="812" y="2199"/>
              </a:cxn>
              <a:cxn ang="0">
                <a:pos x="879" y="2812"/>
              </a:cxn>
              <a:cxn ang="0">
                <a:pos x="834" y="3329"/>
              </a:cxn>
              <a:cxn ang="0">
                <a:pos x="842" y="3957"/>
              </a:cxn>
              <a:cxn ang="0">
                <a:pos x="797" y="4054"/>
              </a:cxn>
              <a:cxn ang="0">
                <a:pos x="625" y="4084"/>
              </a:cxn>
              <a:cxn ang="0">
                <a:pos x="430" y="4039"/>
              </a:cxn>
              <a:cxn ang="0">
                <a:pos x="251" y="4069"/>
              </a:cxn>
              <a:cxn ang="0">
                <a:pos x="123" y="4114"/>
              </a:cxn>
              <a:cxn ang="0">
                <a:pos x="19" y="4062"/>
              </a:cxn>
              <a:cxn ang="0">
                <a:pos x="11" y="3875"/>
              </a:cxn>
              <a:cxn ang="0">
                <a:pos x="64" y="3598"/>
              </a:cxn>
              <a:cxn ang="0">
                <a:pos x="86" y="3201"/>
              </a:cxn>
            </a:cxnLst>
            <a:rect l="0" t="0" r="r" b="b"/>
            <a:pathLst>
              <a:path w="883" h="4115">
                <a:moveTo>
                  <a:pt x="86" y="3201"/>
                </a:moveTo>
                <a:cubicBezTo>
                  <a:pt x="89" y="3056"/>
                  <a:pt x="83" y="2912"/>
                  <a:pt x="79" y="2730"/>
                </a:cubicBezTo>
                <a:cubicBezTo>
                  <a:pt x="75" y="2548"/>
                  <a:pt x="60" y="2270"/>
                  <a:pt x="64" y="2109"/>
                </a:cubicBezTo>
                <a:cubicBezTo>
                  <a:pt x="68" y="1948"/>
                  <a:pt x="99" y="1927"/>
                  <a:pt x="101" y="1765"/>
                </a:cubicBezTo>
                <a:cubicBezTo>
                  <a:pt x="103" y="1603"/>
                  <a:pt x="90" y="1323"/>
                  <a:pt x="79" y="1137"/>
                </a:cubicBezTo>
                <a:cubicBezTo>
                  <a:pt x="68" y="951"/>
                  <a:pt x="44" y="793"/>
                  <a:pt x="34" y="651"/>
                </a:cubicBezTo>
                <a:cubicBezTo>
                  <a:pt x="24" y="509"/>
                  <a:pt x="17" y="385"/>
                  <a:pt x="19" y="284"/>
                </a:cubicBezTo>
                <a:cubicBezTo>
                  <a:pt x="21" y="183"/>
                  <a:pt x="32" y="90"/>
                  <a:pt x="49" y="45"/>
                </a:cubicBezTo>
                <a:cubicBezTo>
                  <a:pt x="66" y="0"/>
                  <a:pt x="91" y="16"/>
                  <a:pt x="123" y="15"/>
                </a:cubicBezTo>
                <a:cubicBezTo>
                  <a:pt x="155" y="14"/>
                  <a:pt x="204" y="37"/>
                  <a:pt x="243" y="37"/>
                </a:cubicBezTo>
                <a:cubicBezTo>
                  <a:pt x="282" y="37"/>
                  <a:pt x="310" y="20"/>
                  <a:pt x="355" y="15"/>
                </a:cubicBezTo>
                <a:cubicBezTo>
                  <a:pt x="400" y="10"/>
                  <a:pt x="453" y="0"/>
                  <a:pt x="512" y="7"/>
                </a:cubicBezTo>
                <a:cubicBezTo>
                  <a:pt x="571" y="14"/>
                  <a:pt x="659" y="37"/>
                  <a:pt x="707" y="60"/>
                </a:cubicBezTo>
                <a:cubicBezTo>
                  <a:pt x="755" y="83"/>
                  <a:pt x="783" y="99"/>
                  <a:pt x="797" y="142"/>
                </a:cubicBezTo>
                <a:cubicBezTo>
                  <a:pt x="811" y="185"/>
                  <a:pt x="788" y="235"/>
                  <a:pt x="789" y="321"/>
                </a:cubicBezTo>
                <a:cubicBezTo>
                  <a:pt x="790" y="407"/>
                  <a:pt x="794" y="537"/>
                  <a:pt x="804" y="658"/>
                </a:cubicBezTo>
                <a:cubicBezTo>
                  <a:pt x="814" y="779"/>
                  <a:pt x="844" y="892"/>
                  <a:pt x="849" y="1047"/>
                </a:cubicBezTo>
                <a:cubicBezTo>
                  <a:pt x="854" y="1202"/>
                  <a:pt x="840" y="1394"/>
                  <a:pt x="834" y="1586"/>
                </a:cubicBezTo>
                <a:cubicBezTo>
                  <a:pt x="828" y="1778"/>
                  <a:pt x="805" y="1995"/>
                  <a:pt x="812" y="2199"/>
                </a:cubicBezTo>
                <a:cubicBezTo>
                  <a:pt x="819" y="2403"/>
                  <a:pt x="875" y="2624"/>
                  <a:pt x="879" y="2812"/>
                </a:cubicBezTo>
                <a:cubicBezTo>
                  <a:pt x="883" y="3000"/>
                  <a:pt x="840" y="3138"/>
                  <a:pt x="834" y="3329"/>
                </a:cubicBezTo>
                <a:cubicBezTo>
                  <a:pt x="828" y="3520"/>
                  <a:pt x="848" y="3836"/>
                  <a:pt x="842" y="3957"/>
                </a:cubicBezTo>
                <a:cubicBezTo>
                  <a:pt x="836" y="4078"/>
                  <a:pt x="833" y="4033"/>
                  <a:pt x="797" y="4054"/>
                </a:cubicBezTo>
                <a:cubicBezTo>
                  <a:pt x="761" y="4075"/>
                  <a:pt x="686" y="4086"/>
                  <a:pt x="625" y="4084"/>
                </a:cubicBezTo>
                <a:cubicBezTo>
                  <a:pt x="564" y="4082"/>
                  <a:pt x="492" y="4041"/>
                  <a:pt x="430" y="4039"/>
                </a:cubicBezTo>
                <a:cubicBezTo>
                  <a:pt x="368" y="4037"/>
                  <a:pt x="302" y="4057"/>
                  <a:pt x="251" y="4069"/>
                </a:cubicBezTo>
                <a:cubicBezTo>
                  <a:pt x="200" y="4081"/>
                  <a:pt x="162" y="4115"/>
                  <a:pt x="123" y="4114"/>
                </a:cubicBezTo>
                <a:cubicBezTo>
                  <a:pt x="84" y="4113"/>
                  <a:pt x="38" y="4102"/>
                  <a:pt x="19" y="4062"/>
                </a:cubicBezTo>
                <a:cubicBezTo>
                  <a:pt x="0" y="4022"/>
                  <a:pt x="3" y="3952"/>
                  <a:pt x="11" y="3875"/>
                </a:cubicBezTo>
                <a:cubicBezTo>
                  <a:pt x="19" y="3798"/>
                  <a:pt x="51" y="3710"/>
                  <a:pt x="64" y="3598"/>
                </a:cubicBezTo>
                <a:cubicBezTo>
                  <a:pt x="77" y="3486"/>
                  <a:pt x="83" y="3346"/>
                  <a:pt x="86" y="3201"/>
                </a:cubicBezTo>
                <a:close/>
              </a:path>
            </a:pathLst>
          </a:custGeom>
          <a:solidFill>
            <a:schemeClr val="hlink">
              <a:alpha val="50000"/>
            </a:scheme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9300" name="Freeform 4"/>
          <p:cNvSpPr>
            <a:spLocks/>
          </p:cNvSpPr>
          <p:nvPr/>
        </p:nvSpPr>
        <p:spPr bwMode="invGray">
          <a:xfrm>
            <a:off x="323850" y="1157288"/>
            <a:ext cx="152400" cy="914400"/>
          </a:xfrm>
          <a:custGeom>
            <a:avLst/>
            <a:gdLst/>
            <a:ahLst/>
            <a:cxnLst>
              <a:cxn ang="0">
                <a:pos x="92" y="0"/>
              </a:cxn>
              <a:cxn ang="0">
                <a:pos x="81" y="170"/>
              </a:cxn>
              <a:cxn ang="0">
                <a:pos x="51" y="362"/>
              </a:cxn>
              <a:cxn ang="0">
                <a:pos x="74" y="539"/>
              </a:cxn>
              <a:cxn ang="0">
                <a:pos x="88" y="709"/>
              </a:cxn>
              <a:cxn ang="0">
                <a:pos x="110" y="842"/>
              </a:cxn>
              <a:cxn ang="0">
                <a:pos x="81" y="768"/>
              </a:cxn>
              <a:cxn ang="0">
                <a:pos x="59" y="716"/>
              </a:cxn>
              <a:cxn ang="0">
                <a:pos x="29" y="598"/>
              </a:cxn>
              <a:cxn ang="0">
                <a:pos x="0" y="414"/>
              </a:cxn>
              <a:cxn ang="0">
                <a:pos x="22" y="251"/>
              </a:cxn>
              <a:cxn ang="0">
                <a:pos x="51" y="81"/>
              </a:cxn>
              <a:cxn ang="0">
                <a:pos x="92" y="0"/>
              </a:cxn>
            </a:cxnLst>
            <a:rect l="0" t="0" r="r" b="b"/>
            <a:pathLst>
              <a:path w="110" h="842">
                <a:moveTo>
                  <a:pt x="92" y="0"/>
                </a:moveTo>
                <a:lnTo>
                  <a:pt x="81" y="170"/>
                </a:lnTo>
                <a:lnTo>
                  <a:pt x="51" y="362"/>
                </a:lnTo>
                <a:lnTo>
                  <a:pt x="74" y="539"/>
                </a:lnTo>
                <a:lnTo>
                  <a:pt x="88" y="709"/>
                </a:lnTo>
                <a:lnTo>
                  <a:pt x="110" y="842"/>
                </a:lnTo>
                <a:lnTo>
                  <a:pt x="81" y="768"/>
                </a:lnTo>
                <a:lnTo>
                  <a:pt x="59" y="716"/>
                </a:lnTo>
                <a:lnTo>
                  <a:pt x="29" y="598"/>
                </a:lnTo>
                <a:lnTo>
                  <a:pt x="0" y="414"/>
                </a:lnTo>
                <a:lnTo>
                  <a:pt x="22" y="251"/>
                </a:lnTo>
                <a:lnTo>
                  <a:pt x="51" y="81"/>
                </a:lnTo>
                <a:lnTo>
                  <a:pt x="9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93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854393" y="547688"/>
            <a:ext cx="8594725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93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93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93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93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48CF2BEA-ED14-4C21-B44F-F7B219A7974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Book Antiqu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Book Antiqu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Book Antiqu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Book Antiqu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Book Antiqu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Book Antiqu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Book Antiqu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Book Antiqu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2286000"/>
          </a:xfrm>
        </p:spPr>
        <p:txBody>
          <a:bodyPr/>
          <a:lstStyle/>
          <a:p>
            <a:r>
              <a:rPr lang="en-US" sz="7200"/>
              <a:t>Building on Your Strengths</a:t>
            </a:r>
          </a:p>
        </p:txBody>
      </p:sp>
      <p:sp>
        <p:nvSpPr>
          <p:cNvPr id="44237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66800"/>
          </a:xfrm>
        </p:spPr>
        <p:txBody>
          <a:bodyPr/>
          <a:lstStyle/>
          <a:p>
            <a:r>
              <a:rPr lang="en-US"/>
              <a:t>A Career Development Process Utilizing Appreciative Inquiry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A0C2EE-89A1-4581-AC62-0F44F05BA9AA}" type="slidenum">
              <a:rPr lang="en-US" sz="1100" smtClean="0"/>
              <a:pPr/>
              <a:t>1</a:t>
            </a:fld>
            <a:endParaRPr lang="en-US" sz="1100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44518"/>
            <a:ext cx="7620000" cy="754053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/>
                <a:cs typeface="ＭＳ Ｐゴシック"/>
              </a:rPr>
              <a:t>What is Appreciative Inquiry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2296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>
                <a:ea typeface="ＭＳ Ｐゴシック"/>
                <a:cs typeface="ＭＳ Ｐゴシック"/>
              </a:rPr>
              <a:t>	Appreciative Inquiry is, essentially, a collaborative and highly participative, system-wide approach to </a:t>
            </a:r>
            <a:r>
              <a:rPr lang="en-US" b="1" dirty="0" smtClean="0">
                <a:ea typeface="ＭＳ Ｐゴシック"/>
                <a:cs typeface="ＭＳ Ｐゴシック"/>
              </a:rPr>
              <a:t>seeking</a:t>
            </a:r>
            <a:r>
              <a:rPr lang="en-US" dirty="0" smtClean="0">
                <a:ea typeface="ＭＳ Ｐゴシック"/>
                <a:cs typeface="ＭＳ Ｐゴシック"/>
              </a:rPr>
              <a:t>, </a:t>
            </a:r>
            <a:r>
              <a:rPr lang="en-US" b="1" dirty="0" smtClean="0">
                <a:ea typeface="ＭＳ Ｐゴシック"/>
                <a:cs typeface="ＭＳ Ｐゴシック"/>
              </a:rPr>
              <a:t>identifying</a:t>
            </a:r>
            <a:r>
              <a:rPr lang="en-US" dirty="0" smtClean="0">
                <a:ea typeface="ＭＳ Ｐゴシック"/>
                <a:cs typeface="ＭＳ Ｐゴシック"/>
              </a:rPr>
              <a:t>, and </a:t>
            </a:r>
            <a:r>
              <a:rPr lang="en-US" b="1" dirty="0" smtClean="0">
                <a:ea typeface="ＭＳ Ｐゴシック"/>
                <a:cs typeface="ＭＳ Ｐゴシック"/>
              </a:rPr>
              <a:t>enhancing</a:t>
            </a:r>
            <a:r>
              <a:rPr lang="en-US" dirty="0" smtClean="0">
                <a:ea typeface="ＭＳ Ｐゴシック"/>
                <a:cs typeface="ＭＳ Ｐゴシック"/>
              </a:rPr>
              <a:t> the </a:t>
            </a:r>
            <a:r>
              <a:rPr lang="en-US" b="1" dirty="0" smtClean="0">
                <a:ea typeface="ＭＳ Ｐゴシック"/>
                <a:cs typeface="ＭＳ Ｐゴシック"/>
              </a:rPr>
              <a:t>“life-giving forces”</a:t>
            </a:r>
            <a:r>
              <a:rPr lang="en-US" dirty="0" smtClean="0">
                <a:ea typeface="ＭＳ Ｐゴシック"/>
                <a:cs typeface="ＭＳ Ｐゴシック"/>
              </a:rPr>
              <a:t> that are present when a system is performing optimally in human, economic, and organizational terms.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75FD2-6171-4F87-B66B-B41B9DDBDC0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49224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altLang="en-US" sz="1400" dirty="0" smtClean="0">
                <a:latin typeface="+mj-lt"/>
              </a:rPr>
              <a:t>(Watkins, Mohr, &amp; Kelly, 2011, p. 22)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01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Life-Giving Forces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9068" y="2091266"/>
            <a:ext cx="7772400" cy="4800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Distinctive strengths that give </a:t>
            </a:r>
            <a:r>
              <a:rPr lang="en-US" sz="2400" dirty="0" smtClean="0"/>
              <a:t>your organization  </a:t>
            </a:r>
            <a:r>
              <a:rPr lang="en-US" sz="2400" dirty="0"/>
              <a:t>life and vitality when </a:t>
            </a:r>
            <a:r>
              <a:rPr lang="en-US" sz="2400" dirty="0" smtClean="0"/>
              <a:t>it is functioning </a:t>
            </a:r>
            <a:r>
              <a:rPr lang="en-US" sz="2400" dirty="0"/>
              <a:t>at </a:t>
            </a:r>
            <a:r>
              <a:rPr lang="en-US" sz="2400" dirty="0" smtClean="0"/>
              <a:t>its </a:t>
            </a:r>
            <a:r>
              <a:rPr lang="en-US" sz="2400" dirty="0"/>
              <a:t>best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1400" dirty="0" smtClean="0"/>
              <a:t>(Watkins,  Mohr, &amp; Kelly, 2011, p. 146)</a:t>
            </a:r>
            <a:r>
              <a:rPr lang="en-US" sz="2800" dirty="0" smtClean="0"/>
              <a:t>   </a:t>
            </a: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Elements </a:t>
            </a:r>
            <a:r>
              <a:rPr lang="en-US" sz="2400" dirty="0"/>
              <a:t>or experiences within your past and/or present that represent your strengths when operating at your very best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Could be a single moment in time or any aspect that contributes to your highest points and most valued experiences or characteristics</a:t>
            </a:r>
          </a:p>
          <a:p>
            <a:pPr algn="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400" dirty="0" smtClean="0"/>
          </a:p>
          <a:p>
            <a:pPr algn="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 smtClean="0"/>
              <a:t>(</a:t>
            </a:r>
            <a:r>
              <a:rPr lang="en-US" sz="1400" dirty="0" smtClean="0"/>
              <a:t>Cooperrider</a:t>
            </a:r>
            <a:r>
              <a:rPr lang="en-US" sz="1400" dirty="0"/>
              <a:t>, </a:t>
            </a:r>
            <a:r>
              <a:rPr lang="en-US" sz="1400" dirty="0" smtClean="0"/>
              <a:t>Whitney, &amp; Stavros, </a:t>
            </a:r>
            <a:r>
              <a:rPr lang="en-US" sz="1400" dirty="0"/>
              <a:t>2005, p. </a:t>
            </a:r>
            <a:r>
              <a:rPr lang="en-US" sz="1400" dirty="0" smtClean="0"/>
              <a:t>418)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Approach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cs typeface="Times New Roman" pitchFamily="18" charset="0"/>
              </a:rPr>
              <a:t>Believes all systems have untapped, rich stories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cs typeface="Times New Roman" pitchFamily="18" charset="0"/>
              </a:rPr>
              <a:t>Seeks </a:t>
            </a:r>
            <a:r>
              <a:rPr lang="en-US" sz="2800" dirty="0">
                <a:cs typeface="Times New Roman" pitchFamily="18" charset="0"/>
              </a:rPr>
              <a:t>that which is going right and builds on those strengths 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cs typeface="Times New Roman" pitchFamily="18" charset="0"/>
              </a:rPr>
              <a:t>Is different from </a:t>
            </a:r>
            <a:r>
              <a:rPr lang="en-US" sz="2800" dirty="0">
                <a:cs typeface="Times New Roman" pitchFamily="18" charset="0"/>
              </a:rPr>
              <a:t>approaches </a:t>
            </a:r>
            <a:r>
              <a:rPr lang="en-US" sz="2800" dirty="0" smtClean="0">
                <a:cs typeface="Times New Roman" pitchFamily="18" charset="0"/>
              </a:rPr>
              <a:t>that identify </a:t>
            </a:r>
            <a:r>
              <a:rPr lang="en-US" sz="2800" dirty="0">
                <a:cs typeface="Times New Roman" pitchFamily="18" charset="0"/>
              </a:rPr>
              <a:t>“fixes” or deficits that need to be overcome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cs typeface="Times New Roman" pitchFamily="18" charset="0"/>
              </a:rPr>
              <a:t>Views language as </a:t>
            </a:r>
            <a:r>
              <a:rPr lang="en-US" sz="2800" dirty="0">
                <a:cs typeface="Times New Roman" pitchFamily="18" charset="0"/>
              </a:rPr>
              <a:t>a powerful source for creating social reality 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cs typeface="Times New Roman" pitchFamily="18" charset="0"/>
              </a:rPr>
              <a:t>Invites conversations that </a:t>
            </a:r>
            <a:r>
              <a:rPr lang="en-US" sz="2800" dirty="0">
                <a:cs typeface="Times New Roman" pitchFamily="18" charset="0"/>
              </a:rPr>
              <a:t>continually create new images that lead to new actions and behaviors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Appreciative Inquiry Concepts</a:t>
            </a:r>
            <a:endParaRPr lang="en-US" dirty="0"/>
          </a:p>
        </p:txBody>
      </p:sp>
      <p:sp>
        <p:nvSpPr>
          <p:cNvPr id="133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3600" y="1976438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400"/>
              <a:t>Something works</a:t>
            </a:r>
          </a:p>
          <a:p>
            <a:pPr>
              <a:buFont typeface="Wingdings" pitchFamily="2" charset="2"/>
              <a:buChar char="v"/>
            </a:pPr>
            <a:r>
              <a:rPr lang="en-US" sz="2400"/>
              <a:t>Our focus becomes our reality</a:t>
            </a:r>
          </a:p>
          <a:p>
            <a:pPr>
              <a:buFont typeface="Wingdings" pitchFamily="2" charset="2"/>
              <a:buChar char="v"/>
            </a:pPr>
            <a:r>
              <a:rPr lang="en-US" sz="2400"/>
              <a:t>Multiple realities are created every moment</a:t>
            </a:r>
          </a:p>
          <a:p>
            <a:pPr>
              <a:buFont typeface="Wingdings" pitchFamily="2" charset="2"/>
              <a:buChar char="v"/>
            </a:pPr>
            <a:r>
              <a:rPr lang="en-US" sz="2400"/>
              <a:t>Asking questions influences our behavior</a:t>
            </a:r>
          </a:p>
          <a:p>
            <a:pPr>
              <a:buFont typeface="Wingdings" pitchFamily="2" charset="2"/>
              <a:buChar char="v"/>
            </a:pPr>
            <a:r>
              <a:rPr lang="en-US" sz="2400"/>
              <a:t>We are confident with the future when we know the past</a:t>
            </a:r>
          </a:p>
          <a:p>
            <a:pPr>
              <a:buFont typeface="Wingdings" pitchFamily="2" charset="2"/>
              <a:buChar char="v"/>
            </a:pPr>
            <a:r>
              <a:rPr lang="en-US" sz="2400"/>
              <a:t>Carry forward the best</a:t>
            </a:r>
          </a:p>
          <a:p>
            <a:pPr>
              <a:buFont typeface="Wingdings" pitchFamily="2" charset="2"/>
              <a:buChar char="v"/>
            </a:pPr>
            <a:r>
              <a:rPr lang="en-US" sz="2400"/>
              <a:t>Embrace the uniqueness of what we offer</a:t>
            </a:r>
          </a:p>
          <a:p>
            <a:pPr>
              <a:buFont typeface="Wingdings" pitchFamily="2" charset="2"/>
              <a:buChar char="v"/>
            </a:pPr>
            <a:r>
              <a:rPr lang="en-US" sz="2400"/>
              <a:t>Language creates our reality</a:t>
            </a:r>
          </a:p>
        </p:txBody>
      </p:sp>
      <p:sp>
        <p:nvSpPr>
          <p:cNvPr id="1339397" name="Text Box 5"/>
          <p:cNvSpPr txBox="1">
            <a:spLocks noChangeArrowheads="1"/>
          </p:cNvSpPr>
          <p:nvPr/>
        </p:nvSpPr>
        <p:spPr bwMode="auto">
          <a:xfrm>
            <a:off x="0" y="6502400"/>
            <a:ext cx="91440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sz="1400" dirty="0" smtClean="0">
                <a:latin typeface="Book Antiqua" pitchFamily="18" charset="0"/>
              </a:rPr>
              <a:t>(Hammond, 2013)</a:t>
            </a:r>
            <a:endParaRPr kumimoji="0" lang="en-US" sz="1400" dirty="0">
              <a:latin typeface="Book Antiqu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as Interventions</a:t>
            </a:r>
          </a:p>
        </p:txBody>
      </p:sp>
      <p:sp>
        <p:nvSpPr>
          <p:cNvPr id="1314819" name="Text Box 3"/>
          <p:cNvSpPr txBox="1">
            <a:spLocks noChangeArrowheads="1"/>
          </p:cNvSpPr>
          <p:nvPr/>
        </p:nvSpPr>
        <p:spPr bwMode="auto">
          <a:xfrm>
            <a:off x="914400" y="2895600"/>
            <a:ext cx="866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0" lang="en-US">
              <a:latin typeface="Times New Roman" pitchFamily="18" charset="0"/>
            </a:endParaRPr>
          </a:p>
        </p:txBody>
      </p:sp>
      <p:sp>
        <p:nvSpPr>
          <p:cNvPr id="1314820" name="Text Box 4"/>
          <p:cNvSpPr txBox="1">
            <a:spLocks noChangeArrowheads="1"/>
          </p:cNvSpPr>
          <p:nvPr/>
        </p:nvSpPr>
        <p:spPr bwMode="auto">
          <a:xfrm>
            <a:off x="1143000" y="2057400"/>
            <a:ext cx="59690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kumimoji="0" lang="en-US" sz="3600" dirty="0">
                <a:latin typeface="Book Antiqua" pitchFamily="18" charset="0"/>
              </a:rPr>
              <a:t>The key point is that the way we know is fateful.  The questions we ask, the things we choose to focus on, the topics we choose determine what we find.</a:t>
            </a:r>
          </a:p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kumimoji="0" lang="en-US" sz="3600" dirty="0">
                <a:latin typeface="Book Antiqua" pitchFamily="18" charset="0"/>
              </a:rPr>
              <a:t> </a:t>
            </a:r>
            <a:r>
              <a:rPr lang="en-US" sz="1600" dirty="0">
                <a:latin typeface="Book Antiqua" panose="02040602050305030304" pitchFamily="18" charset="0"/>
              </a:rPr>
              <a:t>(Cooperrider, Whitney, &amp; Stavros, 2005, p. 85)</a:t>
            </a:r>
            <a:endParaRPr kumimoji="0" lang="en-US" sz="1400" dirty="0">
              <a:latin typeface="Book Antiqu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Guiding Principles</a:t>
            </a:r>
          </a:p>
        </p:txBody>
      </p:sp>
      <p:sp>
        <p:nvSpPr>
          <p:cNvPr id="131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57400"/>
            <a:ext cx="80010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/>
              <a:t>Every </a:t>
            </a:r>
            <a:r>
              <a:rPr lang="en-US" sz="2400" b="1" dirty="0" smtClean="0"/>
              <a:t>system </a:t>
            </a:r>
            <a:r>
              <a:rPr lang="en-US" sz="2400" b="1" dirty="0"/>
              <a:t>works to some degree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Seek out the positive, life-giving forces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Appreciate the “best of what is”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Process and outcome of the inquiry are interrelated and inseparable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Make the process collaborative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Support full voice participation at all levels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See affirmative process as a viable change process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Systems are capable of becoming more than they are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Systems learn and guide their own evolution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View change as an ongoing commitment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300" y="547688"/>
            <a:ext cx="8594725" cy="747712"/>
          </a:xfrm>
        </p:spPr>
        <p:txBody>
          <a:bodyPr/>
          <a:lstStyle/>
          <a:p>
            <a:r>
              <a:rPr lang="en-US" dirty="0"/>
              <a:t>Appreciative Inquiry Processes</a:t>
            </a:r>
          </a:p>
        </p:txBody>
      </p:sp>
      <p:sp>
        <p:nvSpPr>
          <p:cNvPr id="134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427913" cy="4114800"/>
          </a:xfrm>
        </p:spPr>
        <p:txBody>
          <a:bodyPr/>
          <a:lstStyle/>
          <a:p>
            <a:r>
              <a:rPr lang="en-US" sz="2000" b="1" dirty="0"/>
              <a:t>Strategy for intentional change</a:t>
            </a:r>
          </a:p>
          <a:p>
            <a:pPr lvl="1"/>
            <a:r>
              <a:rPr lang="en-US" sz="1800" dirty="0"/>
              <a:t>Identifies the best of “what is” and possibilities of “what could be”</a:t>
            </a:r>
          </a:p>
          <a:p>
            <a:r>
              <a:rPr lang="en-US" sz="2000" b="1" dirty="0"/>
              <a:t>Process for engaging people</a:t>
            </a:r>
            <a:r>
              <a:rPr lang="en-US" sz="2000" dirty="0"/>
              <a:t> </a:t>
            </a:r>
          </a:p>
          <a:p>
            <a:pPr lvl="1"/>
            <a:r>
              <a:rPr lang="en-US" sz="1800" dirty="0"/>
              <a:t>Choose consciously to seek out inquiry into that which is generative and life enriching</a:t>
            </a:r>
          </a:p>
          <a:p>
            <a:pPr lvl="1"/>
            <a:r>
              <a:rPr lang="en-US" sz="1800" dirty="0"/>
              <a:t>Engaging people to build an organization in which they want to work</a:t>
            </a:r>
          </a:p>
          <a:p>
            <a:r>
              <a:rPr lang="en-US" sz="2000" b="1" dirty="0"/>
              <a:t>Way of seeing</a:t>
            </a:r>
          </a:p>
          <a:p>
            <a:pPr lvl="1"/>
            <a:r>
              <a:rPr lang="en-US" sz="1800" dirty="0"/>
              <a:t>Attentive to and affirming of the best and highest </a:t>
            </a:r>
            <a:r>
              <a:rPr lang="en-US" sz="1800" dirty="0" smtClean="0"/>
              <a:t>qualities</a:t>
            </a:r>
          </a:p>
          <a:p>
            <a:r>
              <a:rPr lang="en-US" sz="2000" b="1" dirty="0" smtClean="0"/>
              <a:t>Cooperative search</a:t>
            </a:r>
          </a:p>
          <a:p>
            <a:pPr lvl="1"/>
            <a:r>
              <a:rPr lang="en-US" sz="1800" dirty="0" smtClean="0"/>
              <a:t>Strengths</a:t>
            </a:r>
          </a:p>
          <a:p>
            <a:pPr lvl="1"/>
            <a:r>
              <a:rPr lang="en-US" sz="1800" dirty="0" smtClean="0"/>
              <a:t>Passions</a:t>
            </a:r>
          </a:p>
          <a:p>
            <a:pPr lvl="1"/>
            <a:r>
              <a:rPr lang="en-US" sz="1800" dirty="0" smtClean="0"/>
              <a:t>Life-giving forces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Other Words…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0263" y="2057400"/>
            <a:ext cx="4778375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	</a:t>
            </a:r>
            <a:r>
              <a:rPr lang="en-US" sz="4800"/>
              <a:t>Capitalize on your strengths and manage around your weaknesses.</a:t>
            </a:r>
          </a:p>
        </p:txBody>
      </p:sp>
      <p:pic>
        <p:nvPicPr>
          <p:cNvPr id="650244" name="Picture 4" descr="bd07821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4350" y="2297113"/>
            <a:ext cx="4114800" cy="3338512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Process</a:t>
            </a:r>
          </a:p>
        </p:txBody>
      </p:sp>
      <p:sp>
        <p:nvSpPr>
          <p:cNvPr id="662531" name="Oval 3"/>
          <p:cNvSpPr>
            <a:spLocks noChangeArrowheads="1"/>
          </p:cNvSpPr>
          <p:nvPr/>
        </p:nvSpPr>
        <p:spPr bwMode="auto">
          <a:xfrm>
            <a:off x="3017838" y="1719263"/>
            <a:ext cx="2921000" cy="2765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2532" name="Text Box 4"/>
          <p:cNvSpPr txBox="1">
            <a:spLocks noChangeArrowheads="1"/>
          </p:cNvSpPr>
          <p:nvPr/>
        </p:nvSpPr>
        <p:spPr bwMode="auto">
          <a:xfrm>
            <a:off x="3430588" y="2241022"/>
            <a:ext cx="256381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65138" indent="-354013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400" b="1" i="1" dirty="0">
                <a:latin typeface="Book Antiqua" pitchFamily="18" charset="0"/>
              </a:rPr>
              <a:t>Who Am I?</a:t>
            </a:r>
          </a:p>
          <a:p>
            <a:pPr marL="465138" indent="-354013" eaLnBrk="0" hangingPunct="0">
              <a:buFontTx/>
              <a:buChar char="•"/>
            </a:pPr>
            <a:r>
              <a:rPr lang="en-US" sz="2000" dirty="0">
                <a:latin typeface="Book Antiqua" pitchFamily="18" charset="0"/>
              </a:rPr>
              <a:t>Life priorities</a:t>
            </a:r>
          </a:p>
          <a:p>
            <a:pPr marL="465138" indent="-354013" eaLnBrk="0" hangingPunct="0">
              <a:buFontTx/>
              <a:buChar char="•"/>
            </a:pPr>
            <a:r>
              <a:rPr lang="en-US" sz="2000" dirty="0">
                <a:latin typeface="Book Antiqua" pitchFamily="18" charset="0"/>
              </a:rPr>
              <a:t>Interests</a:t>
            </a:r>
          </a:p>
          <a:p>
            <a:pPr marL="465138" indent="-354013" eaLnBrk="0" hangingPunct="0">
              <a:buFontTx/>
              <a:buChar char="•"/>
            </a:pPr>
            <a:r>
              <a:rPr lang="en-US" sz="2000" dirty="0">
                <a:latin typeface="Book Antiqua" pitchFamily="18" charset="0"/>
              </a:rPr>
              <a:t>Preferences</a:t>
            </a:r>
          </a:p>
          <a:p>
            <a:pPr marL="465138" indent="-354013" eaLnBrk="0" hangingPunct="0">
              <a:buFontTx/>
              <a:buChar char="•"/>
            </a:pPr>
            <a:r>
              <a:rPr lang="en-US" sz="2000" dirty="0">
                <a:latin typeface="Book Antiqua" pitchFamily="18" charset="0"/>
              </a:rPr>
              <a:t>Aptitudes</a:t>
            </a:r>
          </a:p>
          <a:p>
            <a:pPr marL="465138" indent="-354013" eaLnBrk="0" hangingPunct="0">
              <a:buFontTx/>
              <a:buChar char="•"/>
            </a:pPr>
            <a:r>
              <a:rPr lang="en-US" sz="2000" dirty="0">
                <a:latin typeface="Book Antiqua" pitchFamily="18" charset="0"/>
              </a:rPr>
              <a:t>Skills</a:t>
            </a:r>
          </a:p>
        </p:txBody>
      </p:sp>
      <p:sp>
        <p:nvSpPr>
          <p:cNvPr id="662533" name="Oval 5"/>
          <p:cNvSpPr>
            <a:spLocks noChangeArrowheads="1"/>
          </p:cNvSpPr>
          <p:nvPr/>
        </p:nvSpPr>
        <p:spPr bwMode="auto">
          <a:xfrm>
            <a:off x="1065213" y="3976688"/>
            <a:ext cx="2921000" cy="2765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2535" name="Text Box 7"/>
          <p:cNvSpPr txBox="1">
            <a:spLocks noChangeArrowheads="1"/>
          </p:cNvSpPr>
          <p:nvPr/>
        </p:nvSpPr>
        <p:spPr bwMode="auto">
          <a:xfrm>
            <a:off x="3687763" y="1830388"/>
            <a:ext cx="1582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Assessment</a:t>
            </a:r>
          </a:p>
        </p:txBody>
      </p:sp>
      <p:sp>
        <p:nvSpPr>
          <p:cNvPr id="662536" name="Text Box 8"/>
          <p:cNvSpPr txBox="1">
            <a:spLocks noChangeArrowheads="1"/>
          </p:cNvSpPr>
          <p:nvPr/>
        </p:nvSpPr>
        <p:spPr bwMode="auto">
          <a:xfrm>
            <a:off x="1631950" y="4140200"/>
            <a:ext cx="1582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Exploration</a:t>
            </a:r>
          </a:p>
        </p:txBody>
      </p:sp>
      <p:sp>
        <p:nvSpPr>
          <p:cNvPr id="662537" name="Line 9"/>
          <p:cNvSpPr>
            <a:spLocks noChangeShapeType="1"/>
          </p:cNvSpPr>
          <p:nvPr/>
        </p:nvSpPr>
        <p:spPr bwMode="auto">
          <a:xfrm flipH="1">
            <a:off x="3157538" y="3976688"/>
            <a:ext cx="419100" cy="352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2538" name="Oval 10"/>
          <p:cNvSpPr>
            <a:spLocks noChangeArrowheads="1"/>
          </p:cNvSpPr>
          <p:nvPr/>
        </p:nvSpPr>
        <p:spPr bwMode="auto">
          <a:xfrm>
            <a:off x="5105400" y="3954463"/>
            <a:ext cx="2921000" cy="2765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2540" name="Text Box 12"/>
          <p:cNvSpPr txBox="1">
            <a:spLocks noChangeArrowheads="1"/>
          </p:cNvSpPr>
          <p:nvPr/>
        </p:nvSpPr>
        <p:spPr bwMode="auto">
          <a:xfrm>
            <a:off x="5783263" y="4017963"/>
            <a:ext cx="1582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Action</a:t>
            </a:r>
          </a:p>
        </p:txBody>
      </p:sp>
      <p:sp>
        <p:nvSpPr>
          <p:cNvPr id="662541" name="Line 13"/>
          <p:cNvSpPr>
            <a:spLocks noChangeShapeType="1"/>
          </p:cNvSpPr>
          <p:nvPr/>
        </p:nvSpPr>
        <p:spPr bwMode="auto">
          <a:xfrm>
            <a:off x="5291138" y="4025900"/>
            <a:ext cx="419100" cy="352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2542" name="Line 14"/>
          <p:cNvSpPr>
            <a:spLocks noChangeShapeType="1"/>
          </p:cNvSpPr>
          <p:nvPr/>
        </p:nvSpPr>
        <p:spPr bwMode="auto">
          <a:xfrm>
            <a:off x="4119563" y="5407025"/>
            <a:ext cx="771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9D3E-5EEC-479C-A8E8-E9B268D231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111750" y="4632344"/>
            <a:ext cx="3224213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7338" indent="-176213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000" b="1" i="1" dirty="0">
                <a:latin typeface="Book Antiqua" pitchFamily="18" charset="0"/>
              </a:rPr>
              <a:t>How Do I Get There?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Skills to develop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Education/training  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Self marketing activities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Obstacles/strategies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119188" y="4652972"/>
            <a:ext cx="32242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7338" indent="-176213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000" b="1" i="1" dirty="0">
                <a:latin typeface="Book Antiqua" pitchFamily="18" charset="0"/>
              </a:rPr>
              <a:t>Where Am I Going?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Career Information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Labor </a:t>
            </a:r>
            <a:r>
              <a:rPr lang="en-US" sz="1600" dirty="0" smtClean="0">
                <a:latin typeface="Book Antiqua" pitchFamily="18" charset="0"/>
              </a:rPr>
              <a:t>Market </a:t>
            </a:r>
            <a:r>
              <a:rPr lang="en-US" sz="1600" dirty="0">
                <a:latin typeface="Book Antiqua" pitchFamily="18" charset="0"/>
              </a:rPr>
              <a:t>Information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Career research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Goal Setting</a:t>
            </a:r>
            <a:r>
              <a:rPr lang="en-US" sz="1600" b="1" dirty="0">
                <a:latin typeface="Book Antiqua" pitchFamily="18" charset="0"/>
              </a:rPr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94921059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54393" y="213658"/>
            <a:ext cx="8594725" cy="1415772"/>
          </a:xfrm>
        </p:spPr>
        <p:txBody>
          <a:bodyPr/>
          <a:lstStyle/>
          <a:p>
            <a:r>
              <a:rPr lang="en-US" dirty="0" smtClean="0"/>
              <a:t>Strength-Based (Appreciative) Approach</a:t>
            </a:r>
            <a:endParaRPr lang="en-US" dirty="0"/>
          </a:p>
        </p:txBody>
      </p:sp>
      <p:sp>
        <p:nvSpPr>
          <p:cNvPr id="652291" name="Oval 3"/>
          <p:cNvSpPr>
            <a:spLocks noChangeArrowheads="1"/>
          </p:cNvSpPr>
          <p:nvPr/>
        </p:nvSpPr>
        <p:spPr bwMode="auto">
          <a:xfrm>
            <a:off x="3017838" y="1719263"/>
            <a:ext cx="2921000" cy="2765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2292" name="Text Box 4"/>
          <p:cNvSpPr txBox="1">
            <a:spLocks noChangeArrowheads="1"/>
          </p:cNvSpPr>
          <p:nvPr/>
        </p:nvSpPr>
        <p:spPr bwMode="auto">
          <a:xfrm>
            <a:off x="3144838" y="2058988"/>
            <a:ext cx="2563812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65138" indent="-354013" algn="ctr" eaLnBrk="0" hangingPunct="0"/>
            <a:r>
              <a:rPr lang="en-US" b="1" i="1" dirty="0">
                <a:latin typeface="Book Antiqua" pitchFamily="18" charset="0"/>
              </a:rPr>
              <a:t>Discovery</a:t>
            </a:r>
          </a:p>
          <a:p>
            <a:pPr marL="465138" indent="-354013" algn="ctr" eaLnBrk="0" hangingPunct="0"/>
            <a:endParaRPr lang="en-US" sz="1600" b="1" i="1" dirty="0">
              <a:latin typeface="Book Antiqua" pitchFamily="18" charset="0"/>
            </a:endParaRPr>
          </a:p>
          <a:p>
            <a:pPr marL="465138" indent="-354013" algn="ctr" eaLnBrk="0" hangingPunct="0"/>
            <a:r>
              <a:rPr lang="en-US" sz="1600" b="1" dirty="0">
                <a:latin typeface="Book Antiqua" pitchFamily="18" charset="0"/>
              </a:rPr>
              <a:t>“What gives life?”</a:t>
            </a:r>
          </a:p>
          <a:p>
            <a:pPr marL="465138" indent="-354013" algn="ctr" eaLnBrk="0" hangingPunct="0"/>
            <a:r>
              <a:rPr lang="en-US" sz="1600" b="1" dirty="0">
                <a:latin typeface="Book Antiqua" pitchFamily="18" charset="0"/>
              </a:rPr>
              <a:t>(The best of what is)</a:t>
            </a:r>
          </a:p>
          <a:p>
            <a:pPr marL="465138" indent="-354013" algn="ctr" eaLnBrk="0" hangingPunct="0"/>
            <a:endParaRPr lang="en-US" sz="1600" b="1" dirty="0">
              <a:latin typeface="Book Antiqua" pitchFamily="18" charset="0"/>
            </a:endParaRPr>
          </a:p>
          <a:p>
            <a:pPr marL="465138" indent="-354013" algn="ctr" eaLnBrk="0" hangingPunct="0"/>
            <a:r>
              <a:rPr lang="en-US" sz="1600" b="1" i="1" dirty="0">
                <a:latin typeface="Book Antiqua" pitchFamily="18" charset="0"/>
              </a:rPr>
              <a:t>Appreciating</a:t>
            </a:r>
            <a:r>
              <a:rPr lang="en-US" sz="1800" b="1" dirty="0">
                <a:latin typeface="Book Antiqua" pitchFamily="18" charset="0"/>
              </a:rPr>
              <a:t> </a:t>
            </a:r>
            <a:r>
              <a:rPr lang="en-US" sz="1400" b="1" dirty="0">
                <a:latin typeface="Book Antiqua" pitchFamily="18" charset="0"/>
              </a:rPr>
              <a:t>                     </a:t>
            </a:r>
          </a:p>
        </p:txBody>
      </p:sp>
      <p:sp>
        <p:nvSpPr>
          <p:cNvPr id="652293" name="Oval 5"/>
          <p:cNvSpPr>
            <a:spLocks noChangeArrowheads="1"/>
          </p:cNvSpPr>
          <p:nvPr/>
        </p:nvSpPr>
        <p:spPr bwMode="auto">
          <a:xfrm>
            <a:off x="1065213" y="3976688"/>
            <a:ext cx="2921000" cy="2765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2294" name="Text Box 6"/>
          <p:cNvSpPr txBox="1">
            <a:spLocks noChangeArrowheads="1"/>
          </p:cNvSpPr>
          <p:nvPr/>
        </p:nvSpPr>
        <p:spPr bwMode="auto">
          <a:xfrm>
            <a:off x="3687763" y="1830388"/>
            <a:ext cx="1582737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Assessment</a:t>
            </a:r>
          </a:p>
          <a:p>
            <a:pPr algn="ctr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652295" name="Text Box 7"/>
          <p:cNvSpPr txBox="1">
            <a:spLocks noChangeArrowheads="1"/>
          </p:cNvSpPr>
          <p:nvPr/>
        </p:nvSpPr>
        <p:spPr bwMode="auto">
          <a:xfrm>
            <a:off x="1720850" y="4106863"/>
            <a:ext cx="158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Exploration</a:t>
            </a:r>
          </a:p>
        </p:txBody>
      </p:sp>
      <p:sp>
        <p:nvSpPr>
          <p:cNvPr id="652296" name="Line 8"/>
          <p:cNvSpPr>
            <a:spLocks noChangeShapeType="1"/>
          </p:cNvSpPr>
          <p:nvPr/>
        </p:nvSpPr>
        <p:spPr bwMode="auto">
          <a:xfrm flipH="1">
            <a:off x="3157538" y="3976688"/>
            <a:ext cx="419100" cy="352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2297" name="Oval 9"/>
          <p:cNvSpPr>
            <a:spLocks noChangeArrowheads="1"/>
          </p:cNvSpPr>
          <p:nvPr/>
        </p:nvSpPr>
        <p:spPr bwMode="auto">
          <a:xfrm>
            <a:off x="5105400" y="3954463"/>
            <a:ext cx="2921000" cy="2765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2298" name="Text Box 10"/>
          <p:cNvSpPr txBox="1">
            <a:spLocks noChangeArrowheads="1"/>
          </p:cNvSpPr>
          <p:nvPr/>
        </p:nvSpPr>
        <p:spPr bwMode="auto">
          <a:xfrm>
            <a:off x="5783263" y="4017963"/>
            <a:ext cx="1582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Action</a:t>
            </a:r>
          </a:p>
        </p:txBody>
      </p:sp>
      <p:sp>
        <p:nvSpPr>
          <p:cNvPr id="652299" name="Line 11"/>
          <p:cNvSpPr>
            <a:spLocks noChangeShapeType="1"/>
          </p:cNvSpPr>
          <p:nvPr/>
        </p:nvSpPr>
        <p:spPr bwMode="auto">
          <a:xfrm>
            <a:off x="5291138" y="4025900"/>
            <a:ext cx="419100" cy="352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2300" name="Rectangle 12"/>
          <p:cNvSpPr>
            <a:spLocks noChangeArrowheads="1"/>
          </p:cNvSpPr>
          <p:nvPr/>
        </p:nvSpPr>
        <p:spPr bwMode="auto">
          <a:xfrm>
            <a:off x="1255713" y="4351338"/>
            <a:ext cx="2501900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i="1">
                <a:latin typeface="Book Antiqua" pitchFamily="18" charset="0"/>
              </a:rPr>
              <a:t>Dream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600" b="1">
                <a:latin typeface="Book Antiqua" pitchFamily="18" charset="0"/>
              </a:rPr>
              <a:t>“What might be?”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600" b="1">
                <a:latin typeface="Book Antiqua" pitchFamily="18" charset="0"/>
              </a:rPr>
              <a:t>(What is the world calling for)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600" b="1" i="1">
                <a:latin typeface="Book Antiqua" pitchFamily="18" charset="0"/>
              </a:rPr>
              <a:t>Envisioning</a:t>
            </a:r>
          </a:p>
        </p:txBody>
      </p:sp>
      <p:sp>
        <p:nvSpPr>
          <p:cNvPr id="652303" name="Line 15"/>
          <p:cNvSpPr>
            <a:spLocks noChangeShapeType="1"/>
          </p:cNvSpPr>
          <p:nvPr/>
        </p:nvSpPr>
        <p:spPr bwMode="auto">
          <a:xfrm>
            <a:off x="6536267" y="4294188"/>
            <a:ext cx="0" cy="23320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2305" name="Line 17"/>
          <p:cNvSpPr>
            <a:spLocks noChangeShapeType="1"/>
          </p:cNvSpPr>
          <p:nvPr/>
        </p:nvSpPr>
        <p:spPr bwMode="auto">
          <a:xfrm>
            <a:off x="4062413" y="5464175"/>
            <a:ext cx="771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9D3E-5EEC-479C-A8E8-E9B268D231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4693920" y="4351867"/>
            <a:ext cx="1859280" cy="18562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85725" tIns="42862" rIns="85725" bIns="42862">
            <a:spAutoFit/>
          </a:bodyPr>
          <a:lstStyle/>
          <a:p>
            <a:pPr marL="773113" lvl="1" indent="-211138" algn="r" defTabSz="777875" eaLnBrk="0" hangingPunct="0"/>
            <a:r>
              <a:rPr lang="en-US" sz="2400" b="1" i="1" dirty="0">
                <a:latin typeface="Book Antiqua" pitchFamily="18" charset="0"/>
              </a:rPr>
              <a:t>Design</a:t>
            </a:r>
          </a:p>
          <a:p>
            <a:pPr marL="315913" indent="-211138" algn="r" defTabSz="777875" eaLnBrk="0" hangingPunct="0">
              <a:lnSpc>
                <a:spcPct val="150000"/>
              </a:lnSpc>
            </a:pPr>
            <a:r>
              <a:rPr lang="en-US" sz="1400" b="1" dirty="0" smtClean="0">
                <a:latin typeface="Book Antiqua" pitchFamily="18" charset="0"/>
              </a:rPr>
              <a:t>“</a:t>
            </a:r>
            <a:r>
              <a:rPr lang="en-US" sz="1400" b="1" dirty="0">
                <a:latin typeface="Book Antiqua" pitchFamily="18" charset="0"/>
              </a:rPr>
              <a:t>What </a:t>
            </a:r>
            <a:endParaRPr lang="en-US" sz="1400" b="1" dirty="0" smtClean="0">
              <a:latin typeface="Book Antiqua" pitchFamily="18" charset="0"/>
            </a:endParaRPr>
          </a:p>
          <a:p>
            <a:pPr marL="315913" indent="-211138" algn="r" defTabSz="777875" eaLnBrk="0" hangingPunct="0"/>
            <a:r>
              <a:rPr lang="en-US" sz="1400" b="1" dirty="0" smtClean="0">
                <a:latin typeface="Book Antiqua" pitchFamily="18" charset="0"/>
              </a:rPr>
              <a:t>should </a:t>
            </a:r>
            <a:r>
              <a:rPr lang="en-US" sz="1400" b="1" dirty="0">
                <a:latin typeface="Book Antiqua" pitchFamily="18" charset="0"/>
              </a:rPr>
              <a:t>be </a:t>
            </a:r>
            <a:r>
              <a:rPr lang="en-US" sz="1400" b="1" dirty="0" smtClean="0">
                <a:latin typeface="Book Antiqua" pitchFamily="18" charset="0"/>
              </a:rPr>
              <a:t>–</a:t>
            </a:r>
          </a:p>
          <a:p>
            <a:pPr marL="315913" indent="-211138" algn="r" defTabSz="777875" eaLnBrk="0" hangingPunct="0"/>
            <a:r>
              <a:rPr lang="en-US" sz="1400" b="1" dirty="0" smtClean="0">
                <a:latin typeface="Book Antiqua" pitchFamily="18" charset="0"/>
              </a:rPr>
              <a:t> </a:t>
            </a:r>
            <a:r>
              <a:rPr lang="en-US" sz="1400" b="1" dirty="0">
                <a:latin typeface="Book Antiqua" pitchFamily="18" charset="0"/>
              </a:rPr>
              <a:t>the ideal?</a:t>
            </a:r>
            <a:r>
              <a:rPr lang="en-US" sz="1400" b="1" dirty="0" smtClean="0">
                <a:latin typeface="Book Antiqua" pitchFamily="18" charset="0"/>
              </a:rPr>
              <a:t>”</a:t>
            </a:r>
            <a:endParaRPr lang="en-US" sz="1400" b="1" dirty="0">
              <a:latin typeface="Book Antiqua" pitchFamily="18" charset="0"/>
            </a:endParaRPr>
          </a:p>
          <a:p>
            <a:pPr marL="315913" indent="-211138" algn="r" defTabSz="777875" eaLnBrk="0" hangingPunct="0">
              <a:lnSpc>
                <a:spcPct val="200000"/>
              </a:lnSpc>
            </a:pPr>
            <a:r>
              <a:rPr lang="en-US" sz="1400" b="1" i="1" dirty="0" smtClean="0">
                <a:latin typeface="Book Antiqua" pitchFamily="18" charset="0"/>
              </a:rPr>
              <a:t>Co-</a:t>
            </a:r>
          </a:p>
          <a:p>
            <a:pPr marL="315913" indent="-211138" algn="r" defTabSz="777875" eaLnBrk="0" hangingPunct="0"/>
            <a:r>
              <a:rPr lang="en-US" sz="1400" b="1" i="1" dirty="0" smtClean="0">
                <a:latin typeface="Book Antiqua" pitchFamily="18" charset="0"/>
              </a:rPr>
              <a:t>Constructing</a:t>
            </a:r>
            <a:endParaRPr lang="en-US" sz="1400" b="1" dirty="0">
              <a:latin typeface="Book Antiqua" pitchFamily="18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6379000" y="4343931"/>
            <a:ext cx="1658620" cy="192090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85725" tIns="42862" rIns="85725" bIns="42862">
            <a:spAutoFit/>
          </a:bodyPr>
          <a:lstStyle/>
          <a:p>
            <a:pPr marL="315913" indent="-211138" defTabSz="777875" eaLnBrk="0" hangingPunct="0"/>
            <a:r>
              <a:rPr lang="en-US" sz="2400" b="1" i="1" dirty="0" smtClean="0">
                <a:latin typeface="Book Antiqua" pitchFamily="18" charset="0"/>
              </a:rPr>
              <a:t>Delivery</a:t>
            </a:r>
            <a:endParaRPr lang="en-US" sz="2400" b="1" i="1" dirty="0">
              <a:latin typeface="Book Antiqua" pitchFamily="18" charset="0"/>
            </a:endParaRPr>
          </a:p>
          <a:p>
            <a:pPr marL="315913" indent="-211138" defTabSz="777875" eaLnBrk="0" hangingPunct="0">
              <a:lnSpc>
                <a:spcPct val="90000"/>
              </a:lnSpc>
            </a:pPr>
            <a:r>
              <a:rPr lang="en-US" sz="1600" b="1" dirty="0" smtClean="0">
                <a:latin typeface="Book Antiqua" pitchFamily="18" charset="0"/>
              </a:rPr>
              <a:t>  </a:t>
            </a:r>
          </a:p>
          <a:p>
            <a:pPr marL="315913" indent="-211138" defTabSz="777875" eaLnBrk="0" hangingPunct="0"/>
            <a:endParaRPr lang="en-US" sz="1600" b="1" dirty="0">
              <a:latin typeface="Book Antiqua" pitchFamily="18" charset="0"/>
            </a:endParaRPr>
          </a:p>
          <a:p>
            <a:pPr marL="315913" indent="-211138" defTabSz="777875" eaLnBrk="0" hangingPunct="0"/>
            <a:endParaRPr lang="en-US" sz="1600" b="1" dirty="0" smtClean="0">
              <a:latin typeface="Book Antiqua" pitchFamily="18" charset="0"/>
            </a:endParaRPr>
          </a:p>
          <a:p>
            <a:pPr marL="315913" indent="-211138" defTabSz="777875" eaLnBrk="0" hangingPunct="0">
              <a:lnSpc>
                <a:spcPct val="120000"/>
              </a:lnSpc>
            </a:pPr>
            <a:endParaRPr lang="en-US" sz="1600" b="1" dirty="0">
              <a:latin typeface="Book Antiqua" pitchFamily="18" charset="0"/>
            </a:endParaRPr>
          </a:p>
          <a:p>
            <a:pPr marL="315913" indent="-211138" defTabSz="777875" eaLnBrk="0" hangingPunct="0">
              <a:lnSpc>
                <a:spcPct val="90000"/>
              </a:lnSpc>
            </a:pPr>
            <a:endParaRPr lang="en-US" sz="1400" b="1" dirty="0">
              <a:latin typeface="Book Antiqua" pitchFamily="18" charset="0"/>
            </a:endParaRPr>
          </a:p>
          <a:p>
            <a:pPr marL="315913" indent="-211138" defTabSz="777875" eaLnBrk="0" hangingPunct="0"/>
            <a:r>
              <a:rPr lang="en-US" sz="1400" b="1" i="1" dirty="0" smtClean="0">
                <a:latin typeface="Book Antiqua" pitchFamily="18" charset="0"/>
              </a:rPr>
              <a:t>Sustaining</a:t>
            </a: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226603" y="4751388"/>
            <a:ext cx="1658620" cy="11945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85725" tIns="42862" rIns="85725" bIns="42862">
            <a:spAutoFit/>
          </a:bodyPr>
          <a:lstStyle/>
          <a:p>
            <a:pPr marL="315913" indent="-211138" defTabSz="777875" eaLnBrk="0" hangingPunct="0"/>
            <a:r>
              <a:rPr lang="en-US" sz="1600" b="1" dirty="0" smtClean="0">
                <a:latin typeface="Book Antiqua" pitchFamily="18" charset="0"/>
              </a:rPr>
              <a:t>   </a:t>
            </a:r>
            <a:r>
              <a:rPr lang="en-US" sz="1400" b="1" dirty="0" smtClean="0">
                <a:latin typeface="Book Antiqua" pitchFamily="18" charset="0"/>
              </a:rPr>
              <a:t>“</a:t>
            </a:r>
            <a:r>
              <a:rPr lang="en-US" sz="1400" b="1" dirty="0">
                <a:latin typeface="Book Antiqua" pitchFamily="18" charset="0"/>
              </a:rPr>
              <a:t>How </a:t>
            </a:r>
            <a:r>
              <a:rPr lang="en-US" sz="1400" b="1" dirty="0" smtClean="0">
                <a:latin typeface="Book Antiqua" pitchFamily="18" charset="0"/>
              </a:rPr>
              <a:t>to empower</a:t>
            </a:r>
            <a:r>
              <a:rPr lang="en-US" sz="1400" b="1" dirty="0">
                <a:latin typeface="Book Antiqua" pitchFamily="18" charset="0"/>
              </a:rPr>
              <a:t>, learn and adjust/ </a:t>
            </a:r>
            <a:r>
              <a:rPr lang="en-US" sz="1400" b="1" dirty="0" smtClean="0">
                <a:latin typeface="Book Antiqua" pitchFamily="18" charset="0"/>
              </a:rPr>
              <a:t>improvise”</a:t>
            </a: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53440" y="722313"/>
            <a:ext cx="8209598" cy="747712"/>
          </a:xfrm>
        </p:spPr>
        <p:txBody>
          <a:bodyPr/>
          <a:lstStyle/>
          <a:p>
            <a:r>
              <a:rPr lang="en-US" dirty="0" smtClean="0"/>
              <a:t>Session One Agenda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979613"/>
            <a:ext cx="5516562" cy="3768725"/>
          </a:xfrm>
        </p:spPr>
        <p:txBody>
          <a:bodyPr/>
          <a:lstStyle/>
          <a:p>
            <a:r>
              <a:rPr lang="en-US" sz="2800" dirty="0"/>
              <a:t>Introductions</a:t>
            </a:r>
          </a:p>
          <a:p>
            <a:r>
              <a:rPr lang="en-US" sz="2800" dirty="0"/>
              <a:t>Career Development</a:t>
            </a:r>
          </a:p>
          <a:p>
            <a:r>
              <a:rPr lang="en-US" sz="2800" dirty="0"/>
              <a:t>Appreciative Approach </a:t>
            </a:r>
          </a:p>
          <a:p>
            <a:r>
              <a:rPr lang="en-US" sz="2800" dirty="0"/>
              <a:t>Core Processes</a:t>
            </a:r>
          </a:p>
          <a:p>
            <a:pPr lvl="1"/>
            <a:r>
              <a:rPr lang="en-US" sz="2400" dirty="0"/>
              <a:t>Choose the Positive</a:t>
            </a:r>
          </a:p>
          <a:p>
            <a:pPr lvl="1"/>
            <a:r>
              <a:rPr lang="en-US" sz="2400" dirty="0"/>
              <a:t>Stories of Life-Giving Forces</a:t>
            </a:r>
          </a:p>
          <a:p>
            <a:pPr lvl="1"/>
            <a:r>
              <a:rPr lang="en-US" sz="2400" dirty="0"/>
              <a:t>Locating Themes</a:t>
            </a:r>
          </a:p>
          <a:p>
            <a:r>
              <a:rPr lang="en-US" sz="2800" dirty="0"/>
              <a:t>Looking Ahead</a:t>
            </a:r>
          </a:p>
          <a:p>
            <a:r>
              <a:rPr lang="en-US" sz="2800" dirty="0"/>
              <a:t>Adjourn</a:t>
            </a:r>
          </a:p>
        </p:txBody>
      </p:sp>
      <p:pic>
        <p:nvPicPr>
          <p:cNvPr id="548868" name="Picture 4" descr="Checkm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9013" y="2647950"/>
            <a:ext cx="2730500" cy="23241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Outline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sz="2400" dirty="0" smtClean="0"/>
              <a:t>Discovery </a:t>
            </a:r>
            <a:r>
              <a:rPr lang="en-US" sz="2400" dirty="0"/>
              <a:t>Phase</a:t>
            </a:r>
          </a:p>
          <a:p>
            <a:pPr marL="1168400" lvl="1" indent="-711200">
              <a:lnSpc>
                <a:spcPct val="80000"/>
              </a:lnSpc>
              <a:buNone/>
            </a:pPr>
            <a:r>
              <a:rPr lang="en-US" sz="2000" dirty="0"/>
              <a:t>[</a:t>
            </a:r>
            <a:r>
              <a:rPr lang="en-US" sz="2000" i="1" dirty="0"/>
              <a:t>Session One</a:t>
            </a:r>
            <a:r>
              <a:rPr lang="en-US" sz="2000" dirty="0"/>
              <a:t>]</a:t>
            </a:r>
          </a:p>
          <a:p>
            <a:pPr marL="1168400" lvl="1" indent="-711200">
              <a:lnSpc>
                <a:spcPct val="80000"/>
              </a:lnSpc>
              <a:buFontTx/>
              <a:buNone/>
            </a:pPr>
            <a:r>
              <a:rPr lang="en-US" sz="2000" dirty="0" smtClean="0"/>
              <a:t>The </a:t>
            </a:r>
            <a:r>
              <a:rPr lang="en-US" sz="2000" dirty="0"/>
              <a:t>Appreciative </a:t>
            </a:r>
            <a:r>
              <a:rPr lang="en-US" sz="2000" dirty="0" smtClean="0"/>
              <a:t>Interview </a:t>
            </a:r>
          </a:p>
          <a:p>
            <a:pPr marL="1604963" lvl="1" indent="-711200">
              <a:lnSpc>
                <a:spcPct val="80000"/>
              </a:lnSpc>
              <a:buFontTx/>
              <a:buNone/>
            </a:pPr>
            <a:r>
              <a:rPr lang="en-US" sz="1800" dirty="0" smtClean="0"/>
              <a:t>Introduction </a:t>
            </a:r>
            <a:r>
              <a:rPr lang="en-US" sz="1800" dirty="0"/>
              <a:t>to the Interview</a:t>
            </a:r>
          </a:p>
          <a:p>
            <a:pPr marL="1524000" lvl="2" indent="-609600">
              <a:lnSpc>
                <a:spcPct val="80000"/>
              </a:lnSpc>
              <a:buFontTx/>
              <a:buNone/>
            </a:pPr>
            <a:r>
              <a:rPr lang="en-US" sz="1800" dirty="0"/>
              <a:t>Interview format</a:t>
            </a:r>
          </a:p>
          <a:p>
            <a:pPr marL="1524000" lvl="2" indent="-609600">
              <a:lnSpc>
                <a:spcPct val="80000"/>
              </a:lnSpc>
              <a:buFontTx/>
              <a:buNone/>
            </a:pPr>
            <a:r>
              <a:rPr lang="en-US" sz="1800" dirty="0"/>
              <a:t>Interview partner and create summary </a:t>
            </a:r>
            <a:endParaRPr lang="en-US" sz="1800" dirty="0" smtClean="0"/>
          </a:p>
          <a:p>
            <a:pPr marL="1168400" lvl="1" indent="-711200">
              <a:lnSpc>
                <a:spcPct val="80000"/>
              </a:lnSpc>
              <a:buFontTx/>
              <a:buNone/>
            </a:pPr>
            <a:r>
              <a:rPr lang="en-US" sz="2000" dirty="0"/>
              <a:t>[</a:t>
            </a:r>
            <a:r>
              <a:rPr lang="en-US" sz="2000" i="1" dirty="0"/>
              <a:t>Session Two Begins Here</a:t>
            </a:r>
            <a:r>
              <a:rPr lang="en-US" sz="2000" dirty="0"/>
              <a:t>] </a:t>
            </a:r>
            <a:endParaRPr lang="en-US" sz="2000" dirty="0" smtClean="0"/>
          </a:p>
          <a:p>
            <a:pPr marL="1604963" lvl="1" indent="-711200">
              <a:lnSpc>
                <a:spcPct val="80000"/>
              </a:lnSpc>
              <a:buFontTx/>
              <a:buNone/>
            </a:pPr>
            <a:r>
              <a:rPr lang="en-US" sz="2000" dirty="0" smtClean="0"/>
              <a:t>Images </a:t>
            </a:r>
            <a:r>
              <a:rPr lang="en-US" sz="2000" dirty="0"/>
              <a:t>of My Positive </a:t>
            </a:r>
            <a:r>
              <a:rPr lang="en-US" sz="2000" dirty="0" smtClean="0"/>
              <a:t>Future</a:t>
            </a:r>
          </a:p>
          <a:p>
            <a:pPr marL="1524000" lvl="2" indent="-609600">
              <a:lnSpc>
                <a:spcPct val="80000"/>
              </a:lnSpc>
              <a:buFontTx/>
              <a:buNone/>
            </a:pPr>
            <a:r>
              <a:rPr lang="en-US" sz="1800" dirty="0" smtClean="0"/>
              <a:t>Guided imagery activity</a:t>
            </a:r>
          </a:p>
          <a:p>
            <a:pPr marL="1524000" lvl="2" indent="-609600">
              <a:lnSpc>
                <a:spcPct val="80000"/>
              </a:lnSpc>
              <a:buFontTx/>
              <a:buNone/>
            </a:pPr>
            <a:r>
              <a:rPr lang="en-US" sz="1800" dirty="0" smtClean="0"/>
              <a:t>Identify </a:t>
            </a:r>
            <a:r>
              <a:rPr lang="en-US" sz="1800" dirty="0"/>
              <a:t>themes from the activity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sz="2400" dirty="0"/>
              <a:t>Dream Phase</a:t>
            </a:r>
          </a:p>
          <a:p>
            <a:pPr marL="1168400" lvl="1" indent="-711200">
              <a:lnSpc>
                <a:spcPct val="80000"/>
              </a:lnSpc>
              <a:buFontTx/>
              <a:buNone/>
            </a:pPr>
            <a:r>
              <a:rPr lang="en-US" sz="2000" dirty="0"/>
              <a:t>Locating My Personal Themes</a:t>
            </a:r>
          </a:p>
          <a:p>
            <a:pPr marL="1524000" lvl="2" indent="-609600">
              <a:lnSpc>
                <a:spcPct val="80000"/>
              </a:lnSpc>
              <a:buFontTx/>
              <a:buNone/>
            </a:pPr>
            <a:r>
              <a:rPr lang="en-US" sz="1800" dirty="0"/>
              <a:t>Synthesize themes</a:t>
            </a:r>
          </a:p>
          <a:p>
            <a:pPr marL="1524000" lvl="2" indent="-609600">
              <a:lnSpc>
                <a:spcPct val="80000"/>
              </a:lnSpc>
              <a:buFontTx/>
              <a:buNone/>
            </a:pPr>
            <a:r>
              <a:rPr lang="en-US" sz="1800" dirty="0"/>
              <a:t>Identify most exciting and engaging possibilities </a:t>
            </a:r>
          </a:p>
          <a:p>
            <a:pPr marL="1168400" lvl="1" indent="-711200">
              <a:lnSpc>
                <a:spcPct val="80000"/>
              </a:lnSpc>
              <a:buFontTx/>
              <a:buNone/>
            </a:pPr>
            <a:r>
              <a:rPr lang="en-US" sz="2000" dirty="0"/>
              <a:t>My Ideal Work-Life Scenario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Outline</a:t>
            </a:r>
          </a:p>
        </p:txBody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sz="2400" dirty="0"/>
              <a:t>Design Phase</a:t>
            </a:r>
          </a:p>
          <a:p>
            <a:pPr marL="1168400" lvl="1" indent="-711200">
              <a:lnSpc>
                <a:spcPct val="80000"/>
              </a:lnSpc>
              <a:buFontTx/>
              <a:buNone/>
            </a:pPr>
            <a:r>
              <a:rPr lang="en-US" sz="2000" dirty="0"/>
              <a:t>Innovative Ways to Create My Future: My Sequence for Success</a:t>
            </a:r>
          </a:p>
          <a:p>
            <a:pPr marL="1524000" lvl="2" indent="-609600">
              <a:lnSpc>
                <a:spcPct val="80000"/>
              </a:lnSpc>
              <a:buFontTx/>
              <a:buNone/>
            </a:pPr>
            <a:r>
              <a:rPr lang="en-US" sz="1800" dirty="0"/>
              <a:t>Change, adapt, or adopt</a:t>
            </a:r>
          </a:p>
          <a:p>
            <a:pPr marL="1524000" lvl="2" indent="-609600">
              <a:lnSpc>
                <a:spcPct val="80000"/>
              </a:lnSpc>
              <a:buFontTx/>
              <a:buNone/>
            </a:pPr>
            <a:r>
              <a:rPr lang="en-US" sz="1800" dirty="0"/>
              <a:t>Ten times more bold	</a:t>
            </a:r>
          </a:p>
          <a:p>
            <a:pPr marL="1524000" lvl="2" indent="-609600">
              <a:lnSpc>
                <a:spcPct val="80000"/>
              </a:lnSpc>
              <a:buFontTx/>
              <a:buNone/>
            </a:pPr>
            <a:r>
              <a:rPr lang="en-US" sz="1800" dirty="0"/>
              <a:t>Sequence for Success: </a:t>
            </a:r>
            <a:r>
              <a:rPr lang="en-US" sz="1800" dirty="0" err="1"/>
              <a:t>Shoulds</a:t>
            </a:r>
            <a:r>
              <a:rPr lang="en-US" sz="1800" dirty="0"/>
              <a:t>, Wants, &amp; Will</a:t>
            </a:r>
          </a:p>
          <a:p>
            <a:pPr marL="1168400" lvl="1" indent="-711200">
              <a:lnSpc>
                <a:spcPct val="80000"/>
              </a:lnSpc>
              <a:buFontTx/>
              <a:buNone/>
            </a:pPr>
            <a:r>
              <a:rPr lang="en-US" sz="2000" dirty="0"/>
              <a:t>Action Plan: My “WILL DO” Goal</a:t>
            </a:r>
          </a:p>
          <a:p>
            <a:pPr marL="1168400" lvl="1" indent="-711200">
              <a:lnSpc>
                <a:spcPct val="80000"/>
              </a:lnSpc>
              <a:buFontTx/>
              <a:buNone/>
            </a:pPr>
            <a:r>
              <a:rPr lang="en-US" sz="2000" dirty="0"/>
              <a:t>Cultivating My Sequence for Success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sz="2400" dirty="0" smtClean="0"/>
              <a:t>Delivery </a:t>
            </a:r>
            <a:r>
              <a:rPr lang="en-US" sz="2400" dirty="0"/>
              <a:t>Phase</a:t>
            </a:r>
          </a:p>
          <a:p>
            <a:pPr marL="1168400" lvl="1" indent="-711200">
              <a:lnSpc>
                <a:spcPct val="80000"/>
              </a:lnSpc>
              <a:buFontTx/>
              <a:buNone/>
            </a:pPr>
            <a:r>
              <a:rPr lang="en-US" sz="2000" dirty="0"/>
              <a:t>Possible Bumps in the Road to Building on My Strengths</a:t>
            </a:r>
          </a:p>
          <a:p>
            <a:pPr marL="1168400" lvl="1" indent="-711200">
              <a:lnSpc>
                <a:spcPct val="80000"/>
              </a:lnSpc>
              <a:buFontTx/>
              <a:buNone/>
            </a:pPr>
            <a:r>
              <a:rPr lang="en-US" sz="2000" dirty="0"/>
              <a:t>Sustaining My Positive Possibilities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sz="2400" dirty="0"/>
              <a:t>Valuing the Building on Your Strengths 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Keys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Finding the seeds of excellence on which to build </a:t>
            </a:r>
          </a:p>
          <a:p>
            <a:r>
              <a:rPr lang="en-US" dirty="0">
                <a:cs typeface="Times New Roman" pitchFamily="18" charset="0"/>
              </a:rPr>
              <a:t>Creating images of excellence in hopes that the individual moves toward those images</a:t>
            </a:r>
          </a:p>
          <a:p>
            <a:r>
              <a:rPr lang="en-US" dirty="0" smtClean="0"/>
              <a:t>Changing </a:t>
            </a:r>
            <a:r>
              <a:rPr lang="en-US" dirty="0"/>
              <a:t>our pictures of ourselves and creating new images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220663"/>
            <a:ext cx="6872287" cy="1403350"/>
          </a:xfrm>
        </p:spPr>
        <p:txBody>
          <a:bodyPr/>
          <a:lstStyle/>
          <a:p>
            <a:r>
              <a:rPr lang="en-US"/>
              <a:t>Building on Your </a:t>
            </a:r>
            <a:br>
              <a:rPr lang="en-US"/>
            </a:br>
            <a:r>
              <a:rPr lang="en-US"/>
              <a:t>Strengths Interview</a:t>
            </a:r>
          </a:p>
        </p:txBody>
      </p:sp>
      <p:sp>
        <p:nvSpPr>
          <p:cNvPr id="134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3600" y="2057400"/>
            <a:ext cx="8047038" cy="41148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/>
              <a:t>Please find the “Building on Your Strengths </a:t>
            </a:r>
            <a:r>
              <a:rPr lang="en-US" i="1"/>
              <a:t>Interview Guide</a:t>
            </a:r>
            <a:r>
              <a:rPr lang="en-US"/>
              <a:t>”</a:t>
            </a:r>
          </a:p>
          <a:p>
            <a:pPr marL="609600" indent="-609600">
              <a:lnSpc>
                <a:spcPct val="80000"/>
              </a:lnSpc>
            </a:pPr>
            <a:r>
              <a:rPr lang="en-US"/>
              <a:t>Process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/>
              <a:t>Review the introduction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/>
              <a:t>Please find a partner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/>
              <a:t>Interview your partner</a:t>
            </a:r>
          </a:p>
          <a:p>
            <a:pPr marL="1371600" lvl="2" indent="-457200">
              <a:lnSpc>
                <a:spcPct val="80000"/>
              </a:lnSpc>
              <a:buFontTx/>
              <a:buAutoNum type="alphaLcParenR"/>
            </a:pPr>
            <a:r>
              <a:rPr lang="en-US"/>
              <a:t>Take notes</a:t>
            </a:r>
          </a:p>
          <a:p>
            <a:pPr marL="1371600" lvl="2" indent="-457200">
              <a:lnSpc>
                <a:spcPct val="80000"/>
              </a:lnSpc>
              <a:buFontTx/>
              <a:buAutoNum type="alphaLcParenR"/>
            </a:pPr>
            <a:r>
              <a:rPr lang="en-US"/>
              <a:t>Feel free to use the prompt questions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/>
              <a:t>Switch roles and complete the interview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/>
              <a:t>Complete the </a:t>
            </a:r>
            <a:r>
              <a:rPr lang="en-US" i="1"/>
              <a:t>Summary Sheet</a:t>
            </a:r>
          </a:p>
          <a:p>
            <a:pPr marL="990600" lvl="1" indent="-533400">
              <a:lnSpc>
                <a:spcPct val="80000"/>
              </a:lnSpc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Selecting Your Partner</a:t>
            </a:r>
          </a:p>
        </p:txBody>
      </p:sp>
      <p:sp>
        <p:nvSpPr>
          <p:cNvPr id="138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Please find a partner whom you do not know well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You will be each be interviewing the other using the Guide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Interviewer’s role is to ask questions, encourage the interviewee to be very descriptive, and to expand on her or his story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interviewee is encouraged to tell the story in language that evokes the feelings and experience so that the interviewer can fully understand the story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After one person </a:t>
            </a:r>
            <a:r>
              <a:rPr lang="en-US" sz="2400" dirty="0" smtClean="0"/>
              <a:t>shares, </a:t>
            </a:r>
            <a:r>
              <a:rPr lang="en-US" sz="2400" dirty="0"/>
              <a:t>then switch roles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39738"/>
            <a:ext cx="8594725" cy="960437"/>
          </a:xfrm>
        </p:spPr>
        <p:txBody>
          <a:bodyPr/>
          <a:lstStyle/>
          <a:p>
            <a:r>
              <a:rPr lang="en-US" sz="1400" i="1"/>
              <a:t>Building on Your Strengths</a:t>
            </a:r>
            <a:r>
              <a:rPr lang="en-US" sz="1400"/>
              <a:t> </a:t>
            </a:r>
            <a:br>
              <a:rPr lang="en-US" sz="1400"/>
            </a:br>
            <a:r>
              <a:rPr lang="en-US"/>
              <a:t>Interview Process</a:t>
            </a:r>
          </a:p>
        </p:txBody>
      </p:sp>
      <p:sp>
        <p:nvSpPr>
          <p:cNvPr id="134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3600" y="2057400"/>
            <a:ext cx="8047038" cy="41148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600" dirty="0"/>
              <a:t>Please read each question, or say it in your own words and then allow time for the interviewee to reflect and </a:t>
            </a:r>
            <a:r>
              <a:rPr lang="en-US" sz="2600" dirty="0" smtClean="0"/>
              <a:t>answer </a:t>
            </a:r>
            <a:endParaRPr lang="en-US" sz="2600" dirty="0"/>
          </a:p>
          <a:p>
            <a:pPr marL="609600" indent="-609600">
              <a:lnSpc>
                <a:spcPct val="80000"/>
              </a:lnSpc>
            </a:pPr>
            <a:r>
              <a:rPr lang="en-US" sz="2600" dirty="0"/>
              <a:t>Encourage your interviewee to </a:t>
            </a:r>
            <a:r>
              <a:rPr lang="en-US" sz="2600" dirty="0" smtClean="0"/>
              <a:t>talk </a:t>
            </a:r>
            <a:endParaRPr lang="en-US" sz="2600" dirty="0"/>
          </a:p>
          <a:p>
            <a:pPr marL="609600" indent="-609600">
              <a:lnSpc>
                <a:spcPct val="80000"/>
              </a:lnSpc>
            </a:pPr>
            <a:r>
              <a:rPr lang="en-US" sz="2600" dirty="0"/>
              <a:t>Take notes as you go </a:t>
            </a:r>
          </a:p>
          <a:p>
            <a:pPr marL="609600" indent="-609600">
              <a:lnSpc>
                <a:spcPct val="80000"/>
              </a:lnSpc>
            </a:pPr>
            <a:r>
              <a:rPr lang="en-US" sz="2600" dirty="0"/>
              <a:t>When the interview is complete, share with your interviewee what you learned that most interested you and thank the person for her or his </a:t>
            </a:r>
            <a:r>
              <a:rPr lang="en-US" sz="2600" dirty="0" smtClean="0"/>
              <a:t>time</a:t>
            </a:r>
          </a:p>
          <a:p>
            <a:pPr marL="609600" indent="-609600">
              <a:lnSpc>
                <a:spcPct val="80000"/>
              </a:lnSpc>
            </a:pPr>
            <a:r>
              <a:rPr lang="en-US" sz="2600" dirty="0" smtClean="0"/>
              <a:t>Please be sure to give the interviewee her or his </a:t>
            </a:r>
            <a:r>
              <a:rPr lang="en-US" sz="2600" i="1" dirty="0" smtClean="0"/>
              <a:t>Interview Guide</a:t>
            </a:r>
            <a:r>
              <a:rPr lang="en-US" sz="2600" dirty="0" smtClean="0"/>
              <a:t> and the </a:t>
            </a:r>
            <a:r>
              <a:rPr lang="en-US" sz="2600" i="1" dirty="0" smtClean="0"/>
              <a:t>Interview Summary Sheet</a:t>
            </a:r>
            <a:r>
              <a:rPr lang="en-US" sz="2600" dirty="0" smtClean="0"/>
              <a:t> that you completed</a:t>
            </a:r>
          </a:p>
          <a:p>
            <a:pPr marL="609600" indent="-609600">
              <a:lnSpc>
                <a:spcPct val="80000"/>
              </a:lnSpc>
            </a:pPr>
            <a:r>
              <a:rPr lang="en-US" sz="2600" dirty="0" smtClean="0"/>
              <a:t>Enjoy </a:t>
            </a:r>
            <a:r>
              <a:rPr lang="en-US" sz="2600" dirty="0"/>
              <a:t>the experience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Sheet</a:t>
            </a:r>
          </a:p>
        </p:txBody>
      </p:sp>
      <p:sp>
        <p:nvSpPr>
          <p:cNvPr id="135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dirty="0"/>
              <a:t>What did you hear the person describing in the interview as her or his life-giving forces?</a:t>
            </a:r>
          </a:p>
          <a:p>
            <a:pPr marL="609600" indent="-609600">
              <a:buFontTx/>
              <a:buAutoNum type="arabicPeriod"/>
            </a:pPr>
            <a:r>
              <a:rPr lang="en-US" sz="2800" dirty="0"/>
              <a:t>Identify three to five major themes or patterns that emerged from the </a:t>
            </a:r>
            <a:r>
              <a:rPr lang="en-US" sz="2800" dirty="0" smtClean="0"/>
              <a:t>interview.</a:t>
            </a:r>
            <a:endParaRPr lang="en-US" sz="2800" dirty="0"/>
          </a:p>
          <a:p>
            <a:pPr marL="609600" indent="-609600">
              <a:buFontTx/>
              <a:buAutoNum type="arabicPeriod"/>
            </a:pPr>
            <a:r>
              <a:rPr lang="en-US" sz="2800" dirty="0"/>
              <a:t>What were the most quotable quotes that came from your conversation?</a:t>
            </a:r>
          </a:p>
          <a:p>
            <a:pPr marL="609600" indent="-609600">
              <a:buFontTx/>
              <a:buAutoNum type="arabicPeriod"/>
            </a:pPr>
            <a:r>
              <a:rPr lang="en-US" sz="2800" dirty="0"/>
              <a:t>Please summarize what you heard, felt, or saw as the interviewee's strengths.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53440" y="722313"/>
            <a:ext cx="8209598" cy="747712"/>
          </a:xfrm>
        </p:spPr>
        <p:txBody>
          <a:bodyPr/>
          <a:lstStyle/>
          <a:p>
            <a:r>
              <a:rPr lang="en-US" dirty="0" smtClean="0"/>
              <a:t>Session Two Agenda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979613"/>
            <a:ext cx="5516562" cy="3768725"/>
          </a:xfrm>
        </p:spPr>
        <p:txBody>
          <a:bodyPr/>
          <a:lstStyle/>
          <a:p>
            <a:r>
              <a:rPr lang="en-US" sz="2800" dirty="0" smtClean="0"/>
              <a:t>Re-Introductions</a:t>
            </a:r>
            <a:endParaRPr lang="en-US" sz="2800" dirty="0"/>
          </a:p>
          <a:p>
            <a:r>
              <a:rPr lang="en-US" sz="2800" dirty="0" smtClean="0"/>
              <a:t>Guided Imagery</a:t>
            </a:r>
            <a:endParaRPr lang="en-US" sz="2800" dirty="0"/>
          </a:p>
          <a:p>
            <a:r>
              <a:rPr lang="en-US" sz="2800" dirty="0" smtClean="0"/>
              <a:t>Locating My Personal Themes</a:t>
            </a:r>
          </a:p>
          <a:p>
            <a:r>
              <a:rPr lang="en-US" sz="2800" dirty="0" smtClean="0"/>
              <a:t>My Ideal Work-Life Scenario</a:t>
            </a:r>
          </a:p>
          <a:p>
            <a:r>
              <a:rPr lang="en-US" sz="2800" dirty="0" smtClean="0"/>
              <a:t>My Sequence for Success</a:t>
            </a:r>
          </a:p>
          <a:p>
            <a:r>
              <a:rPr lang="en-US" sz="2800" dirty="0" smtClean="0"/>
              <a:t>Adjourn</a:t>
            </a:r>
            <a:endParaRPr lang="en-US" sz="2800" dirty="0"/>
          </a:p>
        </p:txBody>
      </p:sp>
      <p:pic>
        <p:nvPicPr>
          <p:cNvPr id="548868" name="Picture 4" descr="Checkm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51893" y="2647950"/>
            <a:ext cx="2730500" cy="23241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02683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Guided Imagery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Serves as an additional source of “data”</a:t>
            </a:r>
          </a:p>
          <a:p>
            <a:r>
              <a:rPr lang="en-US"/>
              <a:t>Alternate sources might include past feedback</a:t>
            </a:r>
          </a:p>
          <a:p>
            <a:pPr lvl="1"/>
            <a:r>
              <a:rPr lang="en-US"/>
              <a:t>From school</a:t>
            </a:r>
          </a:p>
          <a:p>
            <a:pPr lvl="1"/>
            <a:r>
              <a:rPr lang="en-US"/>
              <a:t>From work</a:t>
            </a:r>
          </a:p>
          <a:p>
            <a:pPr lvl="1"/>
            <a:r>
              <a:rPr lang="en-US"/>
              <a:t>From family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Locating My Personal Themes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Review and complete the </a:t>
            </a:r>
            <a:r>
              <a:rPr lang="en-US" i="1"/>
              <a:t>Locating My Personal Themes</a:t>
            </a:r>
            <a:r>
              <a:rPr lang="en-US"/>
              <a:t> sheet</a:t>
            </a:r>
          </a:p>
          <a:p>
            <a:r>
              <a:rPr lang="en-US"/>
              <a:t>Reconnect with your dialogue partner to discuss the themes you have identified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the Process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6686550" cy="4114800"/>
          </a:xfrm>
        </p:spPr>
        <p:txBody>
          <a:bodyPr/>
          <a:lstStyle/>
          <a:p>
            <a:r>
              <a:rPr lang="en-US"/>
              <a:t>Create an action plan that honors your strengths and articulates your hopes for your future.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z="1100" smtClean="0"/>
              <a:pPr/>
              <a:t>3</a:t>
            </a:fld>
            <a:endParaRPr lang="en-US" sz="1100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Look at experiences and times when things are going well – times when you felt excited and successful</a:t>
            </a:r>
          </a:p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Create an image of what you want</a:t>
            </a:r>
          </a:p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Understand how others work with successful situations</a:t>
            </a:r>
          </a:p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Create a common image that can be continually regenerated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43280" y="213658"/>
            <a:ext cx="8270558" cy="1415772"/>
          </a:xfrm>
        </p:spPr>
        <p:txBody>
          <a:bodyPr/>
          <a:lstStyle/>
          <a:p>
            <a:r>
              <a:rPr lang="en-US" dirty="0" smtClean="0"/>
              <a:t>Creating My Ideal</a:t>
            </a:r>
            <a:br>
              <a:rPr lang="en-US" dirty="0" smtClean="0"/>
            </a:br>
            <a:r>
              <a:rPr lang="en-US" dirty="0" smtClean="0"/>
              <a:t>Work-Life </a:t>
            </a:r>
            <a:r>
              <a:rPr lang="en-US" dirty="0"/>
              <a:t>Scenario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Best work situation?</a:t>
            </a:r>
          </a:p>
          <a:p>
            <a:pPr>
              <a:lnSpc>
                <a:spcPct val="90000"/>
              </a:lnSpc>
            </a:pPr>
            <a:r>
              <a:rPr lang="en-US"/>
              <a:t>Most important to carry forward?</a:t>
            </a:r>
          </a:p>
          <a:p>
            <a:pPr>
              <a:lnSpc>
                <a:spcPct val="90000"/>
              </a:lnSpc>
            </a:pPr>
            <a:r>
              <a:rPr lang="en-US" b="1"/>
              <a:t>My ideal work-life scenario…</a:t>
            </a:r>
          </a:p>
          <a:p>
            <a:pPr lvl="1">
              <a:lnSpc>
                <a:spcPct val="90000"/>
              </a:lnSpc>
            </a:pPr>
            <a:r>
              <a:rPr lang="en-US"/>
              <a:t>Present tense</a:t>
            </a:r>
          </a:p>
          <a:p>
            <a:pPr lvl="1">
              <a:lnSpc>
                <a:spcPct val="90000"/>
              </a:lnSpc>
            </a:pPr>
            <a:r>
              <a:rPr lang="en-US"/>
              <a:t>Positive</a:t>
            </a:r>
          </a:p>
          <a:p>
            <a:pPr lvl="1">
              <a:lnSpc>
                <a:spcPct val="90000"/>
              </a:lnSpc>
            </a:pPr>
            <a:r>
              <a:rPr lang="en-US"/>
              <a:t>Energizing language</a:t>
            </a:r>
          </a:p>
          <a:p>
            <a:pPr lvl="1">
              <a:lnSpc>
                <a:spcPct val="90000"/>
              </a:lnSpc>
            </a:pPr>
            <a:r>
              <a:rPr lang="en-US"/>
              <a:t>Bold &amp; provocative</a:t>
            </a:r>
          </a:p>
          <a:p>
            <a:pPr>
              <a:lnSpc>
                <a:spcPct val="90000"/>
              </a:lnSpc>
            </a:pPr>
            <a:r>
              <a:rPr lang="en-US"/>
              <a:t>Give energy and feeling of purpose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442-AA18-4D54-AB0F-B1582B62BCE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3440" y="220663"/>
            <a:ext cx="8260398" cy="1403350"/>
          </a:xfrm>
        </p:spPr>
        <p:txBody>
          <a:bodyPr/>
          <a:lstStyle/>
          <a:p>
            <a:r>
              <a:rPr lang="en-US" dirty="0"/>
              <a:t>Innovative Ways: </a:t>
            </a:r>
            <a:br>
              <a:rPr lang="en-US" dirty="0"/>
            </a:br>
            <a:r>
              <a:rPr lang="en-US" dirty="0"/>
              <a:t>My Sequence for Success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What could you change, adapt or adopt to get to the ideal work-life scenario?</a:t>
            </a:r>
          </a:p>
          <a:p>
            <a:r>
              <a:rPr lang="en-US"/>
              <a:t>If you were to be 10X more bold, what would you do?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442-AA18-4D54-AB0F-B1582B62BCE7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Shoulds, Wants, Will 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5 – Things you should do</a:t>
            </a:r>
          </a:p>
          <a:p>
            <a:pPr>
              <a:buFontTx/>
              <a:buNone/>
            </a:pPr>
            <a:r>
              <a:rPr lang="en-US"/>
              <a:t>3 – Things you want to do</a:t>
            </a:r>
          </a:p>
          <a:p>
            <a:pPr>
              <a:buFontTx/>
              <a:buNone/>
            </a:pPr>
            <a:r>
              <a:rPr lang="en-US"/>
              <a:t>1 – Thing you will commit to do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Cultivating “WILL DO” Goals</a:t>
            </a: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400"/>
              <a:t>For each of your goals, identify two or three action steps necessary to get that goal moving and heading in the right direction.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/>
              <a:t>Identify the goals and action steps that draw on your strengths, life-giving forces, and wishes. Also, identify those goals that will require you to draw on your larger support system?  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/>
              <a:t>Identify which of the goals and action steps you are able to do something about and are within your ability to influence the outcome.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/>
              <a:t>What is the smallest step (an action, a decision, a behavior) you could take that would have the largest impact?</a:t>
            </a:r>
          </a:p>
          <a:p>
            <a:pPr marL="609600" indent="-609600">
              <a:lnSpc>
                <a:spcPct val="80000"/>
              </a:lnSpc>
            </a:pPr>
            <a:endParaRPr lang="en-US" sz="2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My Sequence for Success</a:t>
            </a: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2057400"/>
            <a:ext cx="7772400" cy="4495800"/>
          </a:xfrm>
        </p:spPr>
        <p:txBody>
          <a:bodyPr/>
          <a:lstStyle/>
          <a:p>
            <a:r>
              <a:rPr lang="en-US" sz="2800" dirty="0" smtClean="0"/>
              <a:t>Possible </a:t>
            </a:r>
            <a:r>
              <a:rPr lang="en-US" sz="2800" dirty="0"/>
              <a:t>Bumps in the Road</a:t>
            </a:r>
          </a:p>
          <a:p>
            <a:pPr lvl="1"/>
            <a:r>
              <a:rPr lang="en-US" sz="2400" dirty="0"/>
              <a:t>Ignore</a:t>
            </a:r>
          </a:p>
          <a:p>
            <a:pPr lvl="1"/>
            <a:r>
              <a:rPr lang="en-US" sz="2400" dirty="0"/>
              <a:t>Respond</a:t>
            </a:r>
          </a:p>
          <a:p>
            <a:pPr lvl="1"/>
            <a:r>
              <a:rPr lang="en-US" sz="2400" dirty="0"/>
              <a:t>Respond later</a:t>
            </a:r>
          </a:p>
          <a:p>
            <a:r>
              <a:rPr lang="en-US" sz="2800" dirty="0"/>
              <a:t>Sustaining &amp; Valuing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442-AA18-4D54-AB0F-B1582B62BCE7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 of the Process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6686550" cy="4114800"/>
          </a:xfrm>
        </p:spPr>
        <p:txBody>
          <a:bodyPr/>
          <a:lstStyle/>
          <a:p>
            <a:r>
              <a:rPr lang="en-US"/>
              <a:t>Create an action plan that honors your strengths and articulates your hopes for your future.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93434" y="547688"/>
            <a:ext cx="8594725" cy="747712"/>
          </a:xfrm>
        </p:spPr>
        <p:txBody>
          <a:bodyPr/>
          <a:lstStyle/>
          <a:p>
            <a:r>
              <a:rPr lang="en-US" dirty="0"/>
              <a:t>Appreciative Inquiry Resources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4232" y="1998134"/>
            <a:ext cx="7656301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/>
              <a:t>Hammond, S. A. (2013). </a:t>
            </a:r>
            <a:r>
              <a:rPr lang="en-US" sz="2000" i="1" dirty="0"/>
              <a:t>The thin book of Appreciative Inquiry</a:t>
            </a:r>
            <a:r>
              <a:rPr lang="en-US" sz="2000" dirty="0"/>
              <a:t> (3rd ed.). Bend, OR: Thin Book Publishing Co</a:t>
            </a:r>
            <a:r>
              <a:rPr lang="en-US" sz="20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Cooperrider</a:t>
            </a:r>
            <a:r>
              <a:rPr lang="en-US" sz="2000" dirty="0"/>
              <a:t>, D. L., Whitney, D., &amp; Stavros, J. M. (2005). </a:t>
            </a:r>
            <a:r>
              <a:rPr lang="en-US" sz="2000" i="1" dirty="0"/>
              <a:t>Appreciative Inquiry handbook: The first in a series    of AI workbooks for leaders of change</a:t>
            </a:r>
            <a:r>
              <a:rPr lang="en-US" sz="2000" dirty="0"/>
              <a:t>. Brunswick, OH: Crown Custom Publishing, Inc., &amp; San Francisco: </a:t>
            </a:r>
            <a:r>
              <a:rPr lang="en-US" sz="2000" dirty="0" err="1"/>
              <a:t>Berrett</a:t>
            </a:r>
            <a:r>
              <a:rPr lang="en-US" sz="2000" dirty="0"/>
              <a:t>-Koehler Publishers, Inc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Watkins, J. M., Mohr, B., &amp; Kelly, R. (2011). </a:t>
            </a:r>
            <a:r>
              <a:rPr lang="en-US" sz="2000" i="1" dirty="0"/>
              <a:t>Appreciative Inquiry: Change at the speed of imagination </a:t>
            </a:r>
            <a:r>
              <a:rPr lang="en-US" sz="2000" dirty="0"/>
              <a:t>(2nd ed.). San Francisco, CA: John Wiley and Sons, Inc. </a:t>
            </a:r>
            <a:r>
              <a:rPr lang="en-US" sz="2000" dirty="0" err="1"/>
              <a:t>doi</a:t>
            </a:r>
            <a:r>
              <a:rPr lang="en-US" sz="2000" dirty="0"/>
              <a:t>: </a:t>
            </a:r>
            <a:r>
              <a:rPr lang="en-US" sz="2000" dirty="0" smtClean="0"/>
              <a:t>10.1002/9781118256060.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Whitney</a:t>
            </a:r>
            <a:r>
              <a:rPr lang="en-US" sz="2000" dirty="0"/>
              <a:t>, D., </a:t>
            </a:r>
            <a:r>
              <a:rPr lang="en-US" sz="2000" dirty="0" err="1"/>
              <a:t>Trosten</a:t>
            </a:r>
            <a:r>
              <a:rPr lang="en-US" sz="2000" dirty="0"/>
              <a:t>-Bloom, A., Cooperrider, D., &amp; </a:t>
            </a:r>
            <a:r>
              <a:rPr lang="en-US" sz="2000" dirty="0" err="1"/>
              <a:t>Kaplin</a:t>
            </a:r>
            <a:r>
              <a:rPr lang="en-US" sz="2000" dirty="0"/>
              <a:t>, B. S. (2013). </a:t>
            </a:r>
            <a:r>
              <a:rPr lang="en-US" sz="2000" i="1" dirty="0"/>
              <a:t>Encyclopedia of positive questions: Using Appreciative Inquiry to bring out the best in your organization</a:t>
            </a:r>
            <a:r>
              <a:rPr lang="en-US" sz="2000" dirty="0"/>
              <a:t> (2nd ed.). Euclid, OH: Lakeshore Communications.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AI Opportunities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/>
              <a:t>Appreciative Inquiry Commons </a:t>
            </a:r>
            <a:r>
              <a:rPr lang="en-US" sz="2400" dirty="0"/>
              <a:t>https://appreciativeinquiry.champlain.edu</a:t>
            </a:r>
            <a:r>
              <a:rPr lang="en-US" sz="2400" dirty="0" smtClean="0"/>
              <a:t>/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800" b="1" dirty="0"/>
              <a:t>What is Appreciative Inquiry? </a:t>
            </a:r>
            <a:r>
              <a:rPr lang="en-US" sz="2400" dirty="0"/>
              <a:t>https://www.thinbook.com/appreciative-inquiry</a:t>
            </a:r>
            <a:r>
              <a:rPr lang="en-US" sz="2400" dirty="0" smtClean="0"/>
              <a:t>/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800" b="1" dirty="0" smtClean="0"/>
              <a:t>What is Appreciative Inquiry? | David L. Cooperrider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/>
              <a:t>http://www.davidcooperrider.com/ai-process/#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8099" y="2032000"/>
            <a:ext cx="7850188" cy="43910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/>
              <a:t>Cooperrider, D. L., Whitney, D., &amp; Stavros, J. M. (2005). </a:t>
            </a:r>
            <a:r>
              <a:rPr lang="en-US" sz="1600" i="1" dirty="0"/>
              <a:t>Appreciative Inquiry handbook: The first in a series of AI workbooks for leaders of change.</a:t>
            </a:r>
            <a:r>
              <a:rPr lang="en-US" sz="1600" dirty="0"/>
              <a:t> Brunswick, OH: Crown Custom Publishing, Inc., &amp; San Francisco: </a:t>
            </a:r>
            <a:r>
              <a:rPr lang="en-US" sz="1600" dirty="0" err="1"/>
              <a:t>Berrett</a:t>
            </a:r>
            <a:r>
              <a:rPr lang="en-US" sz="1600" dirty="0"/>
              <a:t>-Koehler Publishers, Inc</a:t>
            </a:r>
            <a:r>
              <a:rPr lang="en-US" sz="16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Hansen, L. S. (1997). </a:t>
            </a:r>
            <a:r>
              <a:rPr lang="en-US" sz="1600" i="1" dirty="0"/>
              <a:t>Integrative life planning: Critical tasks for career development and changing life patterns</a:t>
            </a:r>
            <a:r>
              <a:rPr lang="en-US" sz="1600" dirty="0"/>
              <a:t>. San Francisco:  </a:t>
            </a:r>
            <a:r>
              <a:rPr lang="en-US" sz="1600" dirty="0" err="1"/>
              <a:t>Jossey</a:t>
            </a:r>
            <a:r>
              <a:rPr lang="en-US" sz="1600" dirty="0"/>
              <a:t>-Bass Publishers, Inc</a:t>
            </a:r>
            <a:r>
              <a:rPr lang="en-US" sz="16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Herr</a:t>
            </a:r>
            <a:r>
              <a:rPr lang="en-US" sz="1600" dirty="0"/>
              <a:t>, E. L., Cramer, S. H., &amp; Niles, S. G. (2004). </a:t>
            </a:r>
            <a:r>
              <a:rPr lang="en-US" sz="1600" i="1" dirty="0"/>
              <a:t>Career guidance and counseling through the lifespan: Systematic approaches </a:t>
            </a:r>
            <a:r>
              <a:rPr lang="en-US" sz="1600" dirty="0"/>
              <a:t>(6th ed.). Boston, MA: Pearson Education, Inc</a:t>
            </a:r>
            <a:r>
              <a:rPr lang="en-US" sz="16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Sears, S. (1982). A Definition of Career Guidance Terms: A National Vocational Guidance Association Perspective. </a:t>
            </a:r>
            <a:r>
              <a:rPr lang="en-US" sz="1600" i="1" dirty="0"/>
              <a:t>Vocational Guidance Quarterly, 31</a:t>
            </a:r>
            <a:r>
              <a:rPr lang="en-US" sz="1600" dirty="0"/>
              <a:t>, 137–143. </a:t>
            </a:r>
            <a:r>
              <a:rPr lang="en-US" sz="1600" dirty="0" smtClean="0"/>
              <a:t>doi:10.1002/j.2164-585X.1982.tb01305.x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Watkins, J. M., Mohr, B., &amp; Kelly, R. (2011). </a:t>
            </a:r>
            <a:r>
              <a:rPr lang="en-US" sz="1600" i="1" dirty="0"/>
              <a:t>Appreciative Inquiry: Change at the speed of imagination </a:t>
            </a:r>
            <a:r>
              <a:rPr lang="en-US" sz="1600" dirty="0"/>
              <a:t>(2nd ed.). San Francisco, CA: John Wiley and Sons, Inc. </a:t>
            </a:r>
            <a:r>
              <a:rPr lang="en-US" sz="1600" dirty="0" err="1"/>
              <a:t>doi</a:t>
            </a:r>
            <a:r>
              <a:rPr lang="en-US" sz="1600" dirty="0"/>
              <a:t>: </a:t>
            </a:r>
            <a:r>
              <a:rPr lang="en-US" sz="1600" dirty="0" smtClean="0"/>
              <a:t>10.1002/9781118256060.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Zenger</a:t>
            </a:r>
            <a:r>
              <a:rPr lang="en-US" sz="1600" dirty="0"/>
              <a:t>, J. H., &amp; </a:t>
            </a:r>
            <a:r>
              <a:rPr lang="en-US" sz="1600" dirty="0" err="1"/>
              <a:t>Folkman</a:t>
            </a:r>
            <a:r>
              <a:rPr lang="en-US" sz="1600" dirty="0"/>
              <a:t>, J. (2002). </a:t>
            </a:r>
            <a:r>
              <a:rPr lang="en-US" sz="1600" i="1" dirty="0"/>
              <a:t>The extraordinary leader: Turning good managers into great leaders</a:t>
            </a:r>
            <a:r>
              <a:rPr lang="en-US" sz="1600" dirty="0"/>
              <a:t>. </a:t>
            </a:r>
            <a:r>
              <a:rPr lang="en-US" sz="1600" dirty="0" smtClean="0"/>
              <a:t>New York, </a:t>
            </a:r>
            <a:r>
              <a:rPr lang="en-US" sz="1600" dirty="0"/>
              <a:t>NY: The McGraw Hill Companies, Inc. </a:t>
            </a:r>
          </a:p>
        </p:txBody>
      </p:sp>
      <p:pic>
        <p:nvPicPr>
          <p:cNvPr id="356356" name="Picture 4" descr="bs0055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8288" y="401638"/>
            <a:ext cx="1458912" cy="1087437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Expectations</a:t>
            </a: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2057400"/>
            <a:ext cx="746633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This </a:t>
            </a:r>
            <a:r>
              <a:rPr lang="en-US" sz="2000" dirty="0"/>
              <a:t>workshop combines career development theory with Appreciative Inquiry (a systems tool applied to individual career development in this case</a:t>
            </a:r>
            <a:r>
              <a:rPr lang="en-US" sz="2000" dirty="0" smtClean="0"/>
              <a:t>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dirty="0"/>
              <a:t>process for the workshop draws on guided interviews and discussions with other members in the </a:t>
            </a:r>
            <a:r>
              <a:rPr lang="en-US" sz="2000" dirty="0" smtClean="0"/>
              <a:t>workshop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This </a:t>
            </a:r>
            <a:r>
              <a:rPr lang="en-US" sz="2000" dirty="0"/>
              <a:t>workshop is not about utilizing any electronic/Web tools to key in an assessment which then suggests careers for </a:t>
            </a:r>
            <a:r>
              <a:rPr lang="en-US" sz="2000" dirty="0" smtClean="0"/>
              <a:t>you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It </a:t>
            </a:r>
            <a:r>
              <a:rPr lang="en-US" sz="2000" dirty="0"/>
              <a:t>is also not about how to change your job classification or move up in a specific personnel </a:t>
            </a:r>
            <a:r>
              <a:rPr lang="en-US" sz="2000" dirty="0" smtClean="0"/>
              <a:t>system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It </a:t>
            </a:r>
            <a:r>
              <a:rPr lang="en-US" sz="2000" dirty="0"/>
              <a:t>is also not connected to any commercial packages that are </a:t>
            </a:r>
            <a:r>
              <a:rPr lang="en-US" sz="2000" dirty="0" smtClean="0"/>
              <a:t>available</a:t>
            </a:r>
            <a:endParaRPr lang="en-US" sz="20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Are there any questions before we get started?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Valuing 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57400"/>
            <a:ext cx="6614160" cy="41148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Please complete the “Valuing the Building on Your Strengths Process” sheet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596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Questions &amp; Comments?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886200"/>
            <a:ext cx="4064000" cy="1066800"/>
          </a:xfrm>
        </p:spPr>
        <p:txBody>
          <a:bodyPr/>
          <a:lstStyle/>
          <a:p>
            <a:r>
              <a:rPr lang="en-US" altLang="en-US"/>
              <a:t>Thank you for your time &amp; attention!</a:t>
            </a:r>
          </a:p>
        </p:txBody>
      </p:sp>
      <p:graphicFrame>
        <p:nvGraphicFramePr>
          <p:cNvPr id="464900" name="Object 4"/>
          <p:cNvGraphicFramePr>
            <a:graphicFrameLocks noChangeAspect="1"/>
          </p:cNvGraphicFramePr>
          <p:nvPr/>
        </p:nvGraphicFramePr>
        <p:xfrm>
          <a:off x="160338" y="2568575"/>
          <a:ext cx="2774950" cy="340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76" name="Clip" r:id="rId4" imgW="3212280" imgH="3935520" progId="MS_ClipArt_Gallery.2">
                  <p:embed/>
                </p:oleObj>
              </mc:Choice>
              <mc:Fallback>
                <p:oleObj name="Clip" r:id="rId4" imgW="3212280" imgH="393552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2568575"/>
                        <a:ext cx="2774950" cy="340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A0C2EE-89A1-4581-AC62-0F44F05BA9AA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0310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609840" cy="4114800"/>
          </a:xfrm>
        </p:spPr>
        <p:txBody>
          <a:bodyPr/>
          <a:lstStyle/>
          <a:p>
            <a:pPr marL="346075" indent="-346075">
              <a:lnSpc>
                <a:spcPct val="80000"/>
              </a:lnSpc>
              <a:tabLst>
                <a:tab pos="346075" algn="l"/>
              </a:tabLst>
            </a:pPr>
            <a:r>
              <a:rPr lang="en-US" sz="2100" dirty="0"/>
              <a:t>This is not a tool intended to fit every situation</a:t>
            </a:r>
          </a:p>
          <a:p>
            <a:pPr marL="346075" indent="-346075">
              <a:lnSpc>
                <a:spcPct val="80000"/>
              </a:lnSpc>
              <a:tabLst>
                <a:tab pos="346075" algn="l"/>
              </a:tabLst>
            </a:pPr>
            <a:r>
              <a:rPr lang="en-US" sz="2100" dirty="0"/>
              <a:t>It requires that </a:t>
            </a:r>
            <a:r>
              <a:rPr lang="en-US" sz="2100" dirty="0" smtClean="0"/>
              <a:t>you are able and comfortable making observations </a:t>
            </a:r>
            <a:r>
              <a:rPr lang="en-US" sz="2100" dirty="0"/>
              <a:t>about </a:t>
            </a:r>
            <a:r>
              <a:rPr lang="en-US" sz="2100" dirty="0" smtClean="0"/>
              <a:t>yourself, your </a:t>
            </a:r>
            <a:r>
              <a:rPr lang="en-US" sz="2100" dirty="0"/>
              <a:t>behaviors, and the behaviors of others </a:t>
            </a:r>
            <a:endParaRPr lang="en-US" sz="2100" dirty="0" smtClean="0"/>
          </a:p>
          <a:p>
            <a:pPr marL="346075" indent="-346075">
              <a:lnSpc>
                <a:spcPct val="80000"/>
              </a:lnSpc>
              <a:tabLst>
                <a:tab pos="346075" algn="l"/>
              </a:tabLst>
            </a:pPr>
            <a:r>
              <a:rPr lang="en-US" sz="2100" dirty="0"/>
              <a:t>The cultural bias embedded in this approach </a:t>
            </a:r>
            <a:r>
              <a:rPr lang="en-US" sz="2100" dirty="0" smtClean="0"/>
              <a:t>suggests </a:t>
            </a:r>
            <a:r>
              <a:rPr lang="en-US" sz="2100" dirty="0"/>
              <a:t>that self-knowledge and understanding is important if growth and development is the goal </a:t>
            </a:r>
          </a:p>
          <a:p>
            <a:pPr marL="346075" indent="-346075">
              <a:lnSpc>
                <a:spcPct val="80000"/>
              </a:lnSpc>
              <a:tabLst>
                <a:tab pos="346075" algn="l"/>
              </a:tabLst>
            </a:pPr>
            <a:r>
              <a:rPr lang="en-US" sz="2100" dirty="0" smtClean="0"/>
              <a:t>This process is not set up to question your experiences at home, in the community or in a workplace; it is focused on listening and searching for a positive topic around which you want to do career planning</a:t>
            </a:r>
            <a:endParaRPr lang="en-US" sz="2100" dirty="0"/>
          </a:p>
          <a:p>
            <a:pPr marL="346075" indent="-346075">
              <a:lnSpc>
                <a:spcPct val="80000"/>
              </a:lnSpc>
              <a:tabLst>
                <a:tab pos="346075" algn="l"/>
              </a:tabLst>
            </a:pPr>
            <a:r>
              <a:rPr lang="en-US" sz="2100" dirty="0" smtClean="0"/>
              <a:t>You </a:t>
            </a:r>
            <a:r>
              <a:rPr lang="en-US" sz="2100" dirty="0"/>
              <a:t>may uncover more information or emotion than </a:t>
            </a:r>
            <a:r>
              <a:rPr lang="en-US" sz="2100" dirty="0" smtClean="0"/>
              <a:t>you were prepared to address – please let the leader know if something comes up and you would like some private space or time to discuss</a:t>
            </a:r>
            <a:endParaRPr lang="en-US" sz="21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Career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Careers are “unique </a:t>
            </a:r>
            <a:r>
              <a:rPr lang="en-US" sz="2800" dirty="0"/>
              <a:t>to each person and created by what one chooses or does not choose. They </a:t>
            </a:r>
            <a:r>
              <a:rPr lang="en-US" sz="2800" dirty="0" smtClean="0"/>
              <a:t>[careers] are </a:t>
            </a:r>
            <a:r>
              <a:rPr lang="en-US" sz="2800" dirty="0"/>
              <a:t>dynamic and unfold throughout life. They </a:t>
            </a:r>
            <a:r>
              <a:rPr lang="en-US" sz="2800" dirty="0" smtClean="0"/>
              <a:t>[careers] include </a:t>
            </a:r>
            <a:r>
              <a:rPr lang="en-US" sz="2800" dirty="0"/>
              <a:t>not only occupations but prevocational and </a:t>
            </a:r>
            <a:r>
              <a:rPr lang="en-US" sz="2800" dirty="0" err="1"/>
              <a:t>postvocational</a:t>
            </a:r>
            <a:r>
              <a:rPr lang="en-US" sz="2800" dirty="0"/>
              <a:t> concerns as well as integration of work with other roles: family, community, leisure</a:t>
            </a:r>
            <a:r>
              <a:rPr lang="en-US" sz="2800" dirty="0" smtClean="0"/>
              <a:t>.”</a:t>
            </a:r>
            <a:endParaRPr lang="en-US" sz="2800" dirty="0"/>
          </a:p>
          <a:p>
            <a:endParaRPr lang="en-US" dirty="0"/>
          </a:p>
          <a:p>
            <a:pPr algn="ctr">
              <a:buFontTx/>
              <a:buNone/>
            </a:pPr>
            <a:r>
              <a:rPr lang="en-US" sz="1600" dirty="0" smtClean="0"/>
              <a:t>(Herr, Cramer &amp; Niles, 2004, p. 42)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Career Development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“The total constellation of psychological, sociological, educational, physical, economic, and chance factors that combine to shape the career of any given individual over the life span.”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1600" dirty="0" smtClean="0"/>
              <a:t>(Sears, 1982, p. 139)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Integrative Life Planning</a:t>
            </a: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4233" y="2043852"/>
            <a:ext cx="7772400" cy="446532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Helps people see the “big picture” of their lives, their communities, and the larger society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Six important principles: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it is a way of seeing the world that takes into account both personal development and the contexts within which we live;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 focus on valuing diversity and inclusivity;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it involves the examination of the relationship goals and achievement goals relative to society, the organization, the family, and the individual; 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it explores connections and links between work and family;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it introduces spirituality, meaning, and purpose as key aspects of life planning; and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it emphasizes helping people manage change and understand their life choices, decisions, and transitions in a societal </a:t>
            </a:r>
            <a:r>
              <a:rPr lang="en-US" altLang="en-US" sz="1800" dirty="0" smtClean="0"/>
              <a:t>context</a:t>
            </a:r>
            <a:endParaRPr lang="en-US" alt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40757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altLang="en-US" sz="1400" dirty="0" smtClean="0">
                <a:latin typeface="+mj-lt"/>
              </a:rPr>
              <a:t>(Hansen, 1997, </a:t>
            </a:r>
            <a:r>
              <a:rPr lang="en-US" altLang="en-US" sz="1400" dirty="0">
                <a:latin typeface="+mj-lt"/>
              </a:rPr>
              <a:t>pp. </a:t>
            </a:r>
            <a:r>
              <a:rPr lang="en-US" altLang="en-US" sz="1400" dirty="0" smtClean="0">
                <a:latin typeface="+mj-lt"/>
              </a:rPr>
              <a:t>11-18)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691D-6338-41D4-ABF9-686A3302FEA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41838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Process</a:t>
            </a:r>
          </a:p>
        </p:txBody>
      </p:sp>
      <p:sp>
        <p:nvSpPr>
          <p:cNvPr id="662531" name="Oval 3"/>
          <p:cNvSpPr>
            <a:spLocks noChangeArrowheads="1"/>
          </p:cNvSpPr>
          <p:nvPr/>
        </p:nvSpPr>
        <p:spPr bwMode="auto">
          <a:xfrm>
            <a:off x="3017838" y="1719263"/>
            <a:ext cx="2921000" cy="2765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2532" name="Text Box 4"/>
          <p:cNvSpPr txBox="1">
            <a:spLocks noChangeArrowheads="1"/>
          </p:cNvSpPr>
          <p:nvPr/>
        </p:nvSpPr>
        <p:spPr bwMode="auto">
          <a:xfrm>
            <a:off x="3430588" y="2224089"/>
            <a:ext cx="256381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65138" indent="-354013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400" b="1" i="1" dirty="0">
                <a:latin typeface="Book Antiqua" pitchFamily="18" charset="0"/>
              </a:rPr>
              <a:t>Who Am I?</a:t>
            </a:r>
          </a:p>
          <a:p>
            <a:pPr marL="465138" indent="-354013" eaLnBrk="0" hangingPunct="0">
              <a:buFontTx/>
              <a:buChar char="•"/>
            </a:pPr>
            <a:r>
              <a:rPr lang="en-US" sz="2000" dirty="0">
                <a:latin typeface="Book Antiqua" pitchFamily="18" charset="0"/>
              </a:rPr>
              <a:t>Life priorities</a:t>
            </a:r>
          </a:p>
          <a:p>
            <a:pPr marL="465138" indent="-354013" eaLnBrk="0" hangingPunct="0">
              <a:buFontTx/>
              <a:buChar char="•"/>
            </a:pPr>
            <a:r>
              <a:rPr lang="en-US" sz="2000" dirty="0">
                <a:latin typeface="Book Antiqua" pitchFamily="18" charset="0"/>
              </a:rPr>
              <a:t>Interests</a:t>
            </a:r>
          </a:p>
          <a:p>
            <a:pPr marL="465138" indent="-354013" eaLnBrk="0" hangingPunct="0">
              <a:buFontTx/>
              <a:buChar char="•"/>
            </a:pPr>
            <a:r>
              <a:rPr lang="en-US" sz="2000" dirty="0">
                <a:latin typeface="Book Antiqua" pitchFamily="18" charset="0"/>
              </a:rPr>
              <a:t>Preferences</a:t>
            </a:r>
          </a:p>
          <a:p>
            <a:pPr marL="465138" indent="-354013" eaLnBrk="0" hangingPunct="0">
              <a:buFontTx/>
              <a:buChar char="•"/>
            </a:pPr>
            <a:r>
              <a:rPr lang="en-US" sz="2000" dirty="0">
                <a:latin typeface="Book Antiqua" pitchFamily="18" charset="0"/>
              </a:rPr>
              <a:t>Aptitudes</a:t>
            </a:r>
          </a:p>
          <a:p>
            <a:pPr marL="465138" indent="-354013" eaLnBrk="0" hangingPunct="0">
              <a:buFontTx/>
              <a:buChar char="•"/>
            </a:pPr>
            <a:r>
              <a:rPr lang="en-US" sz="2000" dirty="0">
                <a:latin typeface="Book Antiqua" pitchFamily="18" charset="0"/>
              </a:rPr>
              <a:t>Skills</a:t>
            </a:r>
          </a:p>
        </p:txBody>
      </p:sp>
      <p:sp>
        <p:nvSpPr>
          <p:cNvPr id="662533" name="Oval 5"/>
          <p:cNvSpPr>
            <a:spLocks noChangeArrowheads="1"/>
          </p:cNvSpPr>
          <p:nvPr/>
        </p:nvSpPr>
        <p:spPr bwMode="auto">
          <a:xfrm>
            <a:off x="1065213" y="3976688"/>
            <a:ext cx="2921000" cy="2765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2535" name="Text Box 7"/>
          <p:cNvSpPr txBox="1">
            <a:spLocks noChangeArrowheads="1"/>
          </p:cNvSpPr>
          <p:nvPr/>
        </p:nvSpPr>
        <p:spPr bwMode="auto">
          <a:xfrm>
            <a:off x="3687763" y="1830388"/>
            <a:ext cx="1582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Assessment</a:t>
            </a:r>
          </a:p>
        </p:txBody>
      </p:sp>
      <p:sp>
        <p:nvSpPr>
          <p:cNvPr id="662536" name="Text Box 8"/>
          <p:cNvSpPr txBox="1">
            <a:spLocks noChangeArrowheads="1"/>
          </p:cNvSpPr>
          <p:nvPr/>
        </p:nvSpPr>
        <p:spPr bwMode="auto">
          <a:xfrm>
            <a:off x="1631950" y="4140200"/>
            <a:ext cx="1582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Exploration</a:t>
            </a:r>
          </a:p>
        </p:txBody>
      </p:sp>
      <p:sp>
        <p:nvSpPr>
          <p:cNvPr id="662537" name="Line 9"/>
          <p:cNvSpPr>
            <a:spLocks noChangeShapeType="1"/>
          </p:cNvSpPr>
          <p:nvPr/>
        </p:nvSpPr>
        <p:spPr bwMode="auto">
          <a:xfrm flipH="1">
            <a:off x="3157538" y="3976688"/>
            <a:ext cx="419100" cy="352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2538" name="Oval 10"/>
          <p:cNvSpPr>
            <a:spLocks noChangeArrowheads="1"/>
          </p:cNvSpPr>
          <p:nvPr/>
        </p:nvSpPr>
        <p:spPr bwMode="auto">
          <a:xfrm>
            <a:off x="5105400" y="3954463"/>
            <a:ext cx="2921000" cy="2765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2540" name="Text Box 12"/>
          <p:cNvSpPr txBox="1">
            <a:spLocks noChangeArrowheads="1"/>
          </p:cNvSpPr>
          <p:nvPr/>
        </p:nvSpPr>
        <p:spPr bwMode="auto">
          <a:xfrm>
            <a:off x="5783263" y="4017963"/>
            <a:ext cx="1582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Action</a:t>
            </a:r>
          </a:p>
        </p:txBody>
      </p:sp>
      <p:sp>
        <p:nvSpPr>
          <p:cNvPr id="662541" name="Line 13"/>
          <p:cNvSpPr>
            <a:spLocks noChangeShapeType="1"/>
          </p:cNvSpPr>
          <p:nvPr/>
        </p:nvSpPr>
        <p:spPr bwMode="auto">
          <a:xfrm>
            <a:off x="5291138" y="4025900"/>
            <a:ext cx="419100" cy="352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2542" name="Line 14"/>
          <p:cNvSpPr>
            <a:spLocks noChangeShapeType="1"/>
          </p:cNvSpPr>
          <p:nvPr/>
        </p:nvSpPr>
        <p:spPr bwMode="auto">
          <a:xfrm>
            <a:off x="4119563" y="5407025"/>
            <a:ext cx="771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9D3E-5EEC-479C-A8E8-E9B268D231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145616" y="4680661"/>
            <a:ext cx="322421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7338" indent="-176213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000" b="1" i="1" dirty="0">
                <a:latin typeface="Book Antiqua" pitchFamily="18" charset="0"/>
              </a:rPr>
              <a:t>How Do I Get There?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Skills to develop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Education/training  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Self marketing activities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Obstacles/strategies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065213" y="4709233"/>
            <a:ext cx="29924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7338" indent="-176213">
              <a:spcBef>
                <a:spcPct val="5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000" b="1" i="1" dirty="0">
                <a:latin typeface="Book Antiqua" pitchFamily="18" charset="0"/>
              </a:rPr>
              <a:t>Where Am I Going?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Career Information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Labor </a:t>
            </a:r>
            <a:r>
              <a:rPr lang="en-US" sz="1600" dirty="0" smtClean="0">
                <a:latin typeface="Book Antiqua" pitchFamily="18" charset="0"/>
              </a:rPr>
              <a:t>Market  </a:t>
            </a:r>
            <a:r>
              <a:rPr lang="en-US" sz="1600" dirty="0">
                <a:latin typeface="Book Antiqua" pitchFamily="18" charset="0"/>
              </a:rPr>
              <a:t>Information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Career research</a:t>
            </a:r>
          </a:p>
          <a:p>
            <a:pPr marL="287338" indent="-176213" eaLnBrk="0" hangingPunct="0">
              <a:buFontTx/>
              <a:buChar char="•"/>
            </a:pPr>
            <a:r>
              <a:rPr lang="en-US" sz="1600" dirty="0">
                <a:latin typeface="Book Antiqua" pitchFamily="18" charset="0"/>
              </a:rPr>
              <a:t>Goal Setting</a:t>
            </a:r>
            <a:r>
              <a:rPr lang="en-US" sz="1600" b="1" dirty="0">
                <a:latin typeface="Book Antiqua" pitchFamily="18" charset="0"/>
              </a:rPr>
              <a:t>                          </a:t>
            </a: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esture">
  <a:themeElements>
    <a:clrScheme name="Gesture 1">
      <a:dk1>
        <a:srgbClr val="000000"/>
      </a:dk1>
      <a:lt1>
        <a:srgbClr val="FFFFFF"/>
      </a:lt1>
      <a:dk2>
        <a:srgbClr val="000000"/>
      </a:dk2>
      <a:lt2>
        <a:srgbClr val="892D5B"/>
      </a:lt2>
      <a:accent1>
        <a:srgbClr val="CC9B10"/>
      </a:accent1>
      <a:accent2>
        <a:srgbClr val="C6CB65"/>
      </a:accent2>
      <a:accent3>
        <a:srgbClr val="FFFFFF"/>
      </a:accent3>
      <a:accent4>
        <a:srgbClr val="000000"/>
      </a:accent4>
      <a:accent5>
        <a:srgbClr val="E2CBAA"/>
      </a:accent5>
      <a:accent6>
        <a:srgbClr val="B3B85B"/>
      </a:accent6>
      <a:hlink>
        <a:srgbClr val="9F83BD"/>
      </a:hlink>
      <a:folHlink>
        <a:srgbClr val="F8CB0A"/>
      </a:folHlink>
    </a:clrScheme>
    <a:fontScheme name="Gestur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Gesture 1">
        <a:dk1>
          <a:srgbClr val="000000"/>
        </a:dk1>
        <a:lt1>
          <a:srgbClr val="FFFFFF"/>
        </a:lt1>
        <a:dk2>
          <a:srgbClr val="000000"/>
        </a:dk2>
        <a:lt2>
          <a:srgbClr val="892D5B"/>
        </a:lt2>
        <a:accent1>
          <a:srgbClr val="CC9B10"/>
        </a:accent1>
        <a:accent2>
          <a:srgbClr val="C6CB65"/>
        </a:accent2>
        <a:accent3>
          <a:srgbClr val="FFFFFF"/>
        </a:accent3>
        <a:accent4>
          <a:srgbClr val="000000"/>
        </a:accent4>
        <a:accent5>
          <a:srgbClr val="E2CBAA"/>
        </a:accent5>
        <a:accent6>
          <a:srgbClr val="B3B85B"/>
        </a:accent6>
        <a:hlink>
          <a:srgbClr val="9F83BD"/>
        </a:hlink>
        <a:folHlink>
          <a:srgbClr val="F8CB0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sture 2">
        <a:dk1>
          <a:srgbClr val="000000"/>
        </a:dk1>
        <a:lt1>
          <a:srgbClr val="FFFFFF"/>
        </a:lt1>
        <a:dk2>
          <a:srgbClr val="000000"/>
        </a:dk2>
        <a:lt2>
          <a:srgbClr val="892D5B"/>
        </a:lt2>
        <a:accent1>
          <a:srgbClr val="CC9B10"/>
        </a:accent1>
        <a:accent2>
          <a:srgbClr val="808000"/>
        </a:accent2>
        <a:accent3>
          <a:srgbClr val="FFFFFF"/>
        </a:accent3>
        <a:accent4>
          <a:srgbClr val="000000"/>
        </a:accent4>
        <a:accent5>
          <a:srgbClr val="E2CBAA"/>
        </a:accent5>
        <a:accent6>
          <a:srgbClr val="737300"/>
        </a:accent6>
        <a:hlink>
          <a:srgbClr val="CDCD2B"/>
        </a:hlink>
        <a:folHlink>
          <a:srgbClr val="ECA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sture 3">
        <a:dk1>
          <a:srgbClr val="000000"/>
        </a:dk1>
        <a:lt1>
          <a:srgbClr val="FFFFFF"/>
        </a:lt1>
        <a:dk2>
          <a:srgbClr val="333333"/>
        </a:dk2>
        <a:lt2>
          <a:srgbClr val="333333"/>
        </a:lt2>
        <a:accent1>
          <a:srgbClr val="DDDDDD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EAEAE"/>
        </a:accent6>
        <a:hlink>
          <a:srgbClr val="777777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6725</TotalTime>
  <Words>2806</Words>
  <Application>Microsoft Macintosh PowerPoint</Application>
  <PresentationFormat>On-screen Show (4:3)</PresentationFormat>
  <Paragraphs>442</Paragraphs>
  <Slides>41</Slides>
  <Notes>41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Gesture</vt:lpstr>
      <vt:lpstr>Clip</vt:lpstr>
      <vt:lpstr>Building on Your Strengths</vt:lpstr>
      <vt:lpstr>Session One Agenda</vt:lpstr>
      <vt:lpstr>Goal of the Process</vt:lpstr>
      <vt:lpstr>Managing Expectations</vt:lpstr>
      <vt:lpstr>Caveats</vt:lpstr>
      <vt:lpstr>Career</vt:lpstr>
      <vt:lpstr>Career Development</vt:lpstr>
      <vt:lpstr>Integrative Life Planning</vt:lpstr>
      <vt:lpstr>Traditional Process</vt:lpstr>
      <vt:lpstr>What is Appreciative Inquiry</vt:lpstr>
      <vt:lpstr>Life-Giving Forces</vt:lpstr>
      <vt:lpstr>The Approach</vt:lpstr>
      <vt:lpstr>Appreciative Inquiry Concepts</vt:lpstr>
      <vt:lpstr>Questions as Interventions</vt:lpstr>
      <vt:lpstr>Guiding Principles</vt:lpstr>
      <vt:lpstr>Appreciative Inquiry Processes</vt:lpstr>
      <vt:lpstr>In Other Words…</vt:lpstr>
      <vt:lpstr>Traditional Process</vt:lpstr>
      <vt:lpstr>Strength-Based (Appreciative) Approach</vt:lpstr>
      <vt:lpstr>Process Outline</vt:lpstr>
      <vt:lpstr>Process Outline</vt:lpstr>
      <vt:lpstr>Keys</vt:lpstr>
      <vt:lpstr>Building on Your  Strengths Interview</vt:lpstr>
      <vt:lpstr>Selecting Your Partner</vt:lpstr>
      <vt:lpstr>Building on Your Strengths  Interview Process</vt:lpstr>
      <vt:lpstr>Summary Sheet</vt:lpstr>
      <vt:lpstr>Session Two Agenda</vt:lpstr>
      <vt:lpstr>Guided Imagery</vt:lpstr>
      <vt:lpstr>Locating My Personal Themes</vt:lpstr>
      <vt:lpstr>Process</vt:lpstr>
      <vt:lpstr>Creating My Ideal Work-Life Scenario</vt:lpstr>
      <vt:lpstr>Innovative Ways:  My Sequence for Success</vt:lpstr>
      <vt:lpstr>Shoulds, Wants, Will </vt:lpstr>
      <vt:lpstr>Cultivating “WILL DO” Goals</vt:lpstr>
      <vt:lpstr>My Sequence for Success</vt:lpstr>
      <vt:lpstr>Goal of the Process</vt:lpstr>
      <vt:lpstr>Appreciative Inquiry Resources</vt:lpstr>
      <vt:lpstr>Online AI Opportunities</vt:lpstr>
      <vt:lpstr>References</vt:lpstr>
      <vt:lpstr>Valuing the Process</vt:lpstr>
      <vt:lpstr>Questions &amp; Comments?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Appreciative CD</dc:title>
  <dc:creator>Don &amp; Sarah Schutt</dc:creator>
  <cp:lastModifiedBy>Janet</cp:lastModifiedBy>
  <cp:revision>266</cp:revision>
  <cp:lastPrinted>1601-01-01T00:00:00Z</cp:lastPrinted>
  <dcterms:created xsi:type="dcterms:W3CDTF">2001-02-13T20:02:40Z</dcterms:created>
  <dcterms:modified xsi:type="dcterms:W3CDTF">2018-04-25T19:38:58Z</dcterms:modified>
</cp:coreProperties>
</file>