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76" r:id="rId2"/>
    <p:sldId id="288" r:id="rId3"/>
    <p:sldId id="286" r:id="rId4"/>
    <p:sldId id="283" r:id="rId5"/>
    <p:sldId id="289" r:id="rId6"/>
    <p:sldId id="291" r:id="rId7"/>
    <p:sldId id="292" r:id="rId8"/>
    <p:sldId id="277" r:id="rId9"/>
    <p:sldId id="278" r:id="rId10"/>
    <p:sldId id="279" r:id="rId11"/>
    <p:sldId id="280" r:id="rId12"/>
    <p:sldId id="293" r:id="rId13"/>
    <p:sldId id="287" r:id="rId14"/>
  </p:sldIdLst>
  <p:sldSz cx="9144000" cy="6858000" type="screen4x3"/>
  <p:notesSz cx="6858000" cy="9144000"/>
  <p:defaultTextStyle>
    <a:defPPr>
      <a:defRPr lang="en-US"/>
    </a:defPPr>
    <a:lvl1pPr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1pPr>
    <a:lvl2pPr marL="4572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2pPr>
    <a:lvl3pPr marL="9144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3pPr>
    <a:lvl4pPr marL="13716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4pPr>
    <a:lvl5pPr marL="1828800" algn="ctr" rtl="0" fontAlgn="base">
      <a:lnSpc>
        <a:spcPct val="90000"/>
      </a:lnSpc>
      <a:spcBef>
        <a:spcPct val="20000"/>
      </a:spcBef>
      <a:spcAft>
        <a:spcPct val="0"/>
      </a:spcAft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DDDDDD"/>
        </a:solidFill>
        <a:latin typeface="Gill Sans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3333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926" autoAdjust="0"/>
    <p:restoredTop sz="94701" autoAdjust="0"/>
  </p:normalViewPr>
  <p:slideViewPr>
    <p:cSldViewPr>
      <p:cViewPr varScale="1">
        <p:scale>
          <a:sx n="114" d="100"/>
          <a:sy n="114" d="100"/>
        </p:scale>
        <p:origin x="221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9E5001-CC11-4279-B372-2051F2218EA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9EBF6C7-3A65-4608-BDEC-78429647EB53}">
      <dgm:prSet phldrT="[Text]"/>
      <dgm:spPr/>
      <dgm:t>
        <a:bodyPr/>
        <a:lstStyle/>
        <a:p>
          <a:r>
            <a:rPr lang="en-US" b="1" dirty="0"/>
            <a:t>List 3 reasons why the work of a Career Services Provider is relevant and important</a:t>
          </a:r>
        </a:p>
      </dgm:t>
    </dgm:pt>
    <dgm:pt modelId="{A23CFCEC-8901-4971-B9DC-A726EC7DD8A2}" type="parTrans" cxnId="{716E1F39-8797-42C9-B3E8-901EE09C44CA}">
      <dgm:prSet/>
      <dgm:spPr/>
      <dgm:t>
        <a:bodyPr/>
        <a:lstStyle/>
        <a:p>
          <a:endParaRPr lang="en-US"/>
        </a:p>
      </dgm:t>
    </dgm:pt>
    <dgm:pt modelId="{1CBCE031-1134-4414-A111-E823ACA0F6E2}" type="sibTrans" cxnId="{716E1F39-8797-42C9-B3E8-901EE09C44CA}">
      <dgm:prSet/>
      <dgm:spPr/>
      <dgm:t>
        <a:bodyPr/>
        <a:lstStyle/>
        <a:p>
          <a:endParaRPr lang="en-US"/>
        </a:p>
      </dgm:t>
    </dgm:pt>
    <dgm:pt modelId="{CD8FC213-1B3D-4B09-AE4C-29D2A147B93C}">
      <dgm:prSet phldrT="[Text]"/>
      <dgm:spPr/>
      <dgm:t>
        <a:bodyPr/>
        <a:lstStyle/>
        <a:p>
          <a:r>
            <a:rPr lang="en-US" b="1" dirty="0"/>
            <a:t>List the 12 Career Development competencies</a:t>
          </a:r>
        </a:p>
      </dgm:t>
    </dgm:pt>
    <dgm:pt modelId="{69D268B7-AD23-4132-84F8-5D44B8FAE8D0}" type="parTrans" cxnId="{0C2FE2CE-CF9F-4910-9890-054C9F660E25}">
      <dgm:prSet/>
      <dgm:spPr/>
      <dgm:t>
        <a:bodyPr/>
        <a:lstStyle/>
        <a:p>
          <a:endParaRPr lang="en-US"/>
        </a:p>
      </dgm:t>
    </dgm:pt>
    <dgm:pt modelId="{C06915D4-EFF6-4F1C-8055-5833D3001698}" type="sibTrans" cxnId="{0C2FE2CE-CF9F-4910-9890-054C9F660E25}">
      <dgm:prSet/>
      <dgm:spPr/>
      <dgm:t>
        <a:bodyPr/>
        <a:lstStyle/>
        <a:p>
          <a:endParaRPr lang="en-US"/>
        </a:p>
      </dgm:t>
    </dgm:pt>
    <dgm:pt modelId="{A0BF7339-2413-44A7-B5A6-19F7B613272D}">
      <dgm:prSet phldrT="[Text]"/>
      <dgm:spPr/>
      <dgm:t>
        <a:bodyPr/>
        <a:lstStyle/>
        <a:p>
          <a:r>
            <a:rPr lang="en-US" b="1" dirty="0"/>
            <a:t>Understand how to set framework for safe group learning environment</a:t>
          </a:r>
        </a:p>
      </dgm:t>
    </dgm:pt>
    <dgm:pt modelId="{DDB047B6-4969-412C-BE6D-EC2EF148B1D0}" type="parTrans" cxnId="{B9EF3E5B-29C7-4970-AAFA-940CB5A5B16C}">
      <dgm:prSet/>
      <dgm:spPr/>
      <dgm:t>
        <a:bodyPr/>
        <a:lstStyle/>
        <a:p>
          <a:endParaRPr lang="en-US"/>
        </a:p>
      </dgm:t>
    </dgm:pt>
    <dgm:pt modelId="{99EC5FB9-A3C0-40CC-9FDE-861D3DF2E41E}" type="sibTrans" cxnId="{B9EF3E5B-29C7-4970-AAFA-940CB5A5B16C}">
      <dgm:prSet/>
      <dgm:spPr/>
      <dgm:t>
        <a:bodyPr/>
        <a:lstStyle/>
        <a:p>
          <a:endParaRPr lang="en-US"/>
        </a:p>
      </dgm:t>
    </dgm:pt>
    <dgm:pt modelId="{D83681BA-62D2-42A3-B398-A9817B81640F}">
      <dgm:prSet phldrT="[Text]"/>
      <dgm:spPr/>
      <dgm:t>
        <a:bodyPr/>
        <a:lstStyle/>
        <a:p>
          <a:r>
            <a:rPr lang="en-US" b="1" dirty="0"/>
            <a:t>Identify primary duties of a Career Services Provider</a:t>
          </a:r>
        </a:p>
      </dgm:t>
    </dgm:pt>
    <dgm:pt modelId="{38D34753-DE78-4537-A87C-6A6123E3E675}" type="parTrans" cxnId="{69BF2D38-1DC7-449B-8B0B-268A9B846A05}">
      <dgm:prSet/>
      <dgm:spPr/>
      <dgm:t>
        <a:bodyPr/>
        <a:lstStyle/>
        <a:p>
          <a:endParaRPr lang="en-US"/>
        </a:p>
      </dgm:t>
    </dgm:pt>
    <dgm:pt modelId="{91C1E617-BBCC-46D2-A780-1BE05B590826}" type="sibTrans" cxnId="{69BF2D38-1DC7-449B-8B0B-268A9B846A05}">
      <dgm:prSet/>
      <dgm:spPr/>
      <dgm:t>
        <a:bodyPr/>
        <a:lstStyle/>
        <a:p>
          <a:endParaRPr lang="en-US"/>
        </a:p>
      </dgm:t>
    </dgm:pt>
    <dgm:pt modelId="{124E4C43-1CA6-416B-86A2-AF694F7A20FB}">
      <dgm:prSet phldrT="[Text]"/>
      <dgm:spPr/>
      <dgm:t>
        <a:bodyPr/>
        <a:lstStyle/>
        <a:p>
          <a:r>
            <a:rPr lang="en-US" b="1" dirty="0"/>
            <a:t>Restate the requirements to become a CCSP and GCDF</a:t>
          </a:r>
        </a:p>
      </dgm:t>
    </dgm:pt>
    <dgm:pt modelId="{76E9360A-019A-4736-8FE1-3AC6279B22CF}" type="parTrans" cxnId="{328AD4E2-9A46-49CA-9CB5-E472680AE1BE}">
      <dgm:prSet/>
      <dgm:spPr/>
      <dgm:t>
        <a:bodyPr/>
        <a:lstStyle/>
        <a:p>
          <a:endParaRPr lang="en-US"/>
        </a:p>
      </dgm:t>
    </dgm:pt>
    <dgm:pt modelId="{DA7E6DD0-2C9B-42D4-8F13-6DED162652CB}" type="sibTrans" cxnId="{328AD4E2-9A46-49CA-9CB5-E472680AE1BE}">
      <dgm:prSet/>
      <dgm:spPr/>
      <dgm:t>
        <a:bodyPr/>
        <a:lstStyle/>
        <a:p>
          <a:endParaRPr lang="en-US"/>
        </a:p>
      </dgm:t>
    </dgm:pt>
    <dgm:pt modelId="{860B934D-31E6-4389-AE04-9398ED9175FE}">
      <dgm:prSet phldrT="[Text]"/>
      <dgm:spPr/>
      <dgm:t>
        <a:bodyPr/>
        <a:lstStyle/>
        <a:p>
          <a:r>
            <a:rPr lang="en-US" b="1" dirty="0"/>
            <a:t>Describe the resources and benefits of NCDA</a:t>
          </a:r>
        </a:p>
      </dgm:t>
    </dgm:pt>
    <dgm:pt modelId="{6F1B48FA-DA1B-484B-9D85-E6B1EFDB48C7}" type="parTrans" cxnId="{224DA1CC-698A-4FCB-B648-E692B19B9BCB}">
      <dgm:prSet/>
      <dgm:spPr/>
      <dgm:t>
        <a:bodyPr/>
        <a:lstStyle/>
        <a:p>
          <a:endParaRPr lang="en-US"/>
        </a:p>
      </dgm:t>
    </dgm:pt>
    <dgm:pt modelId="{46DE5885-485F-4AFE-9199-C56E5240347C}" type="sibTrans" cxnId="{224DA1CC-698A-4FCB-B648-E692B19B9BCB}">
      <dgm:prSet/>
      <dgm:spPr/>
      <dgm:t>
        <a:bodyPr/>
        <a:lstStyle/>
        <a:p>
          <a:endParaRPr lang="en-US"/>
        </a:p>
      </dgm:t>
    </dgm:pt>
    <dgm:pt modelId="{DCB91C65-6C00-4B94-9336-84ADE0F04D72}" type="pres">
      <dgm:prSet presAssocID="{BC9E5001-CC11-4279-B372-2051F2218EAF}" presName="linear" presStyleCnt="0">
        <dgm:presLayoutVars>
          <dgm:animLvl val="lvl"/>
          <dgm:resizeHandles val="exact"/>
        </dgm:presLayoutVars>
      </dgm:prSet>
      <dgm:spPr/>
    </dgm:pt>
    <dgm:pt modelId="{70E7491C-2A4E-414C-92CE-AF5B0E731067}" type="pres">
      <dgm:prSet presAssocID="{E9EBF6C7-3A65-4608-BDEC-78429647EB5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F050D03-CE44-4B9F-9C75-E0E1E414FF98}" type="pres">
      <dgm:prSet presAssocID="{1CBCE031-1134-4414-A111-E823ACA0F6E2}" presName="spacer" presStyleCnt="0"/>
      <dgm:spPr/>
    </dgm:pt>
    <dgm:pt modelId="{4D30E972-34C4-44AE-92E9-0D581AA53838}" type="pres">
      <dgm:prSet presAssocID="{CD8FC213-1B3D-4B09-AE4C-29D2A147B93C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E1E7F34-0CBF-4E8E-B19A-9AC50DC3E9CF}" type="pres">
      <dgm:prSet presAssocID="{C06915D4-EFF6-4F1C-8055-5833D3001698}" presName="spacer" presStyleCnt="0"/>
      <dgm:spPr/>
    </dgm:pt>
    <dgm:pt modelId="{54E0E773-9ACC-4B62-A7E2-83463521CF3C}" type="pres">
      <dgm:prSet presAssocID="{A0BF7339-2413-44A7-B5A6-19F7B613272D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86508FC6-9E9B-465F-9620-5D5863685366}" type="pres">
      <dgm:prSet presAssocID="{99EC5FB9-A3C0-40CC-9FDE-861D3DF2E41E}" presName="spacer" presStyleCnt="0"/>
      <dgm:spPr/>
    </dgm:pt>
    <dgm:pt modelId="{3B170F4F-C6BF-457D-ADDA-B06DA0165E37}" type="pres">
      <dgm:prSet presAssocID="{D83681BA-62D2-42A3-B398-A9817B81640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DE8848E-D551-4062-AB98-F872171C68B2}" type="pres">
      <dgm:prSet presAssocID="{91C1E617-BBCC-46D2-A780-1BE05B590826}" presName="spacer" presStyleCnt="0"/>
      <dgm:spPr/>
    </dgm:pt>
    <dgm:pt modelId="{0F12027D-7DC7-47C5-9E34-171C70DFE6A7}" type="pres">
      <dgm:prSet presAssocID="{124E4C43-1CA6-416B-86A2-AF694F7A20FB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302FB9F8-DD69-432D-BD7A-60BA6811244D}" type="pres">
      <dgm:prSet presAssocID="{DA7E6DD0-2C9B-42D4-8F13-6DED162652CB}" presName="spacer" presStyleCnt="0"/>
      <dgm:spPr/>
    </dgm:pt>
    <dgm:pt modelId="{D11FE102-15DF-41D8-B2C1-520B075FDFF2}" type="pres">
      <dgm:prSet presAssocID="{860B934D-31E6-4389-AE04-9398ED9175FE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CC2FD02-938C-4FA6-95FD-F68AD11973C8}" type="presOf" srcId="{124E4C43-1CA6-416B-86A2-AF694F7A20FB}" destId="{0F12027D-7DC7-47C5-9E34-171C70DFE6A7}" srcOrd="0" destOrd="0" presId="urn:microsoft.com/office/officeart/2005/8/layout/vList2"/>
    <dgm:cxn modelId="{925D4936-9A5D-4AA0-8DC1-8C8C62CA5C26}" type="presOf" srcId="{D83681BA-62D2-42A3-B398-A9817B81640F}" destId="{3B170F4F-C6BF-457D-ADDA-B06DA0165E37}" srcOrd="0" destOrd="0" presId="urn:microsoft.com/office/officeart/2005/8/layout/vList2"/>
    <dgm:cxn modelId="{69BF2D38-1DC7-449B-8B0B-268A9B846A05}" srcId="{BC9E5001-CC11-4279-B372-2051F2218EAF}" destId="{D83681BA-62D2-42A3-B398-A9817B81640F}" srcOrd="3" destOrd="0" parTransId="{38D34753-DE78-4537-A87C-6A6123E3E675}" sibTransId="{91C1E617-BBCC-46D2-A780-1BE05B590826}"/>
    <dgm:cxn modelId="{716E1F39-8797-42C9-B3E8-901EE09C44CA}" srcId="{BC9E5001-CC11-4279-B372-2051F2218EAF}" destId="{E9EBF6C7-3A65-4608-BDEC-78429647EB53}" srcOrd="0" destOrd="0" parTransId="{A23CFCEC-8901-4971-B9DC-A726EC7DD8A2}" sibTransId="{1CBCE031-1134-4414-A111-E823ACA0F6E2}"/>
    <dgm:cxn modelId="{B9EF3E5B-29C7-4970-AAFA-940CB5A5B16C}" srcId="{BC9E5001-CC11-4279-B372-2051F2218EAF}" destId="{A0BF7339-2413-44A7-B5A6-19F7B613272D}" srcOrd="2" destOrd="0" parTransId="{DDB047B6-4969-412C-BE6D-EC2EF148B1D0}" sibTransId="{99EC5FB9-A3C0-40CC-9FDE-861D3DF2E41E}"/>
    <dgm:cxn modelId="{88C46D78-03CF-4907-A945-2EF33D251682}" type="presOf" srcId="{E9EBF6C7-3A65-4608-BDEC-78429647EB53}" destId="{70E7491C-2A4E-414C-92CE-AF5B0E731067}" srcOrd="0" destOrd="0" presId="urn:microsoft.com/office/officeart/2005/8/layout/vList2"/>
    <dgm:cxn modelId="{D25E9689-A640-4412-A8D1-10A721C62650}" type="presOf" srcId="{CD8FC213-1B3D-4B09-AE4C-29D2A147B93C}" destId="{4D30E972-34C4-44AE-92E9-0D581AA53838}" srcOrd="0" destOrd="0" presId="urn:microsoft.com/office/officeart/2005/8/layout/vList2"/>
    <dgm:cxn modelId="{BF87A19E-BE33-4D51-B54D-471085528F0B}" type="presOf" srcId="{A0BF7339-2413-44A7-B5A6-19F7B613272D}" destId="{54E0E773-9ACC-4B62-A7E2-83463521CF3C}" srcOrd="0" destOrd="0" presId="urn:microsoft.com/office/officeart/2005/8/layout/vList2"/>
    <dgm:cxn modelId="{456424A7-129D-4D26-BD63-6CED725E8446}" type="presOf" srcId="{860B934D-31E6-4389-AE04-9398ED9175FE}" destId="{D11FE102-15DF-41D8-B2C1-520B075FDFF2}" srcOrd="0" destOrd="0" presId="urn:microsoft.com/office/officeart/2005/8/layout/vList2"/>
    <dgm:cxn modelId="{96DB00CA-353C-48F6-9204-3E965E9039DD}" type="presOf" srcId="{BC9E5001-CC11-4279-B372-2051F2218EAF}" destId="{DCB91C65-6C00-4B94-9336-84ADE0F04D72}" srcOrd="0" destOrd="0" presId="urn:microsoft.com/office/officeart/2005/8/layout/vList2"/>
    <dgm:cxn modelId="{224DA1CC-698A-4FCB-B648-E692B19B9BCB}" srcId="{BC9E5001-CC11-4279-B372-2051F2218EAF}" destId="{860B934D-31E6-4389-AE04-9398ED9175FE}" srcOrd="5" destOrd="0" parTransId="{6F1B48FA-DA1B-484B-9D85-E6B1EFDB48C7}" sibTransId="{46DE5885-485F-4AFE-9199-C56E5240347C}"/>
    <dgm:cxn modelId="{0C2FE2CE-CF9F-4910-9890-054C9F660E25}" srcId="{BC9E5001-CC11-4279-B372-2051F2218EAF}" destId="{CD8FC213-1B3D-4B09-AE4C-29D2A147B93C}" srcOrd="1" destOrd="0" parTransId="{69D268B7-AD23-4132-84F8-5D44B8FAE8D0}" sibTransId="{C06915D4-EFF6-4F1C-8055-5833D3001698}"/>
    <dgm:cxn modelId="{328AD4E2-9A46-49CA-9CB5-E472680AE1BE}" srcId="{BC9E5001-CC11-4279-B372-2051F2218EAF}" destId="{124E4C43-1CA6-416B-86A2-AF694F7A20FB}" srcOrd="4" destOrd="0" parTransId="{76E9360A-019A-4736-8FE1-3AC6279B22CF}" sibTransId="{DA7E6DD0-2C9B-42D4-8F13-6DED162652CB}"/>
    <dgm:cxn modelId="{CF121FD7-C920-42FE-B60E-CB54A70F8A70}" type="presParOf" srcId="{DCB91C65-6C00-4B94-9336-84ADE0F04D72}" destId="{70E7491C-2A4E-414C-92CE-AF5B0E731067}" srcOrd="0" destOrd="0" presId="urn:microsoft.com/office/officeart/2005/8/layout/vList2"/>
    <dgm:cxn modelId="{55A12B25-EAE0-429E-B10A-574323E7AA82}" type="presParOf" srcId="{DCB91C65-6C00-4B94-9336-84ADE0F04D72}" destId="{5F050D03-CE44-4B9F-9C75-E0E1E414FF98}" srcOrd="1" destOrd="0" presId="urn:microsoft.com/office/officeart/2005/8/layout/vList2"/>
    <dgm:cxn modelId="{AFD737BB-E5D4-4FCB-8490-552C854B81B9}" type="presParOf" srcId="{DCB91C65-6C00-4B94-9336-84ADE0F04D72}" destId="{4D30E972-34C4-44AE-92E9-0D581AA53838}" srcOrd="2" destOrd="0" presId="urn:microsoft.com/office/officeart/2005/8/layout/vList2"/>
    <dgm:cxn modelId="{11CC671E-C679-4A11-9BAF-7F9EE14CA063}" type="presParOf" srcId="{DCB91C65-6C00-4B94-9336-84ADE0F04D72}" destId="{6E1E7F34-0CBF-4E8E-B19A-9AC50DC3E9CF}" srcOrd="3" destOrd="0" presId="urn:microsoft.com/office/officeart/2005/8/layout/vList2"/>
    <dgm:cxn modelId="{BFAF5A0A-FC3F-42AE-9F6F-A4377D07632C}" type="presParOf" srcId="{DCB91C65-6C00-4B94-9336-84ADE0F04D72}" destId="{54E0E773-9ACC-4B62-A7E2-83463521CF3C}" srcOrd="4" destOrd="0" presId="urn:microsoft.com/office/officeart/2005/8/layout/vList2"/>
    <dgm:cxn modelId="{B4121760-B5DA-4D8F-9CBD-35F738966C9B}" type="presParOf" srcId="{DCB91C65-6C00-4B94-9336-84ADE0F04D72}" destId="{86508FC6-9E9B-465F-9620-5D5863685366}" srcOrd="5" destOrd="0" presId="urn:microsoft.com/office/officeart/2005/8/layout/vList2"/>
    <dgm:cxn modelId="{A00168E9-FDD3-48FF-97A2-77C8E4B59F45}" type="presParOf" srcId="{DCB91C65-6C00-4B94-9336-84ADE0F04D72}" destId="{3B170F4F-C6BF-457D-ADDA-B06DA0165E37}" srcOrd="6" destOrd="0" presId="urn:microsoft.com/office/officeart/2005/8/layout/vList2"/>
    <dgm:cxn modelId="{510ED26D-8B1F-4C00-9962-5B9632F64B4B}" type="presParOf" srcId="{DCB91C65-6C00-4B94-9336-84ADE0F04D72}" destId="{3DE8848E-D551-4062-AB98-F872171C68B2}" srcOrd="7" destOrd="0" presId="urn:microsoft.com/office/officeart/2005/8/layout/vList2"/>
    <dgm:cxn modelId="{ADB44D1E-9155-4EE8-A97B-338B3B50E700}" type="presParOf" srcId="{DCB91C65-6C00-4B94-9336-84ADE0F04D72}" destId="{0F12027D-7DC7-47C5-9E34-171C70DFE6A7}" srcOrd="8" destOrd="0" presId="urn:microsoft.com/office/officeart/2005/8/layout/vList2"/>
    <dgm:cxn modelId="{2CE06456-CDF6-4341-86E1-C4D150DC42BB}" type="presParOf" srcId="{DCB91C65-6C00-4B94-9336-84ADE0F04D72}" destId="{302FB9F8-DD69-432D-BD7A-60BA6811244D}" srcOrd="9" destOrd="0" presId="urn:microsoft.com/office/officeart/2005/8/layout/vList2"/>
    <dgm:cxn modelId="{C83A8DEB-9BE6-4C07-8339-55FEA14048DC}" type="presParOf" srcId="{DCB91C65-6C00-4B94-9336-84ADE0F04D72}" destId="{D11FE102-15DF-41D8-B2C1-520B075FDFF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7491C-2A4E-414C-92CE-AF5B0E731067}">
      <dsp:nvSpPr>
        <dsp:cNvPr id="0" name=""/>
        <dsp:cNvSpPr/>
      </dsp:nvSpPr>
      <dsp:spPr>
        <a:xfrm>
          <a:off x="0" y="72240"/>
          <a:ext cx="8153400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List 3 reasons why the work of a Career Services Provider is relevant and important</a:t>
          </a:r>
        </a:p>
      </dsp:txBody>
      <dsp:txXfrm>
        <a:off x="36896" y="109136"/>
        <a:ext cx="8079608" cy="682028"/>
      </dsp:txXfrm>
    </dsp:sp>
    <dsp:sp modelId="{4D30E972-34C4-44AE-92E9-0D581AA53838}">
      <dsp:nvSpPr>
        <dsp:cNvPr id="0" name=""/>
        <dsp:cNvSpPr/>
      </dsp:nvSpPr>
      <dsp:spPr>
        <a:xfrm>
          <a:off x="0" y="882780"/>
          <a:ext cx="8153400" cy="7558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List the 12 Career Development competencies</a:t>
          </a:r>
        </a:p>
      </dsp:txBody>
      <dsp:txXfrm>
        <a:off x="36896" y="919676"/>
        <a:ext cx="8079608" cy="682028"/>
      </dsp:txXfrm>
    </dsp:sp>
    <dsp:sp modelId="{54E0E773-9ACC-4B62-A7E2-83463521CF3C}">
      <dsp:nvSpPr>
        <dsp:cNvPr id="0" name=""/>
        <dsp:cNvSpPr/>
      </dsp:nvSpPr>
      <dsp:spPr>
        <a:xfrm>
          <a:off x="0" y="1693320"/>
          <a:ext cx="8153400" cy="7558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Understand how to set framework for safe group learning environment</a:t>
          </a:r>
        </a:p>
      </dsp:txBody>
      <dsp:txXfrm>
        <a:off x="36896" y="1730216"/>
        <a:ext cx="8079608" cy="682028"/>
      </dsp:txXfrm>
    </dsp:sp>
    <dsp:sp modelId="{3B170F4F-C6BF-457D-ADDA-B06DA0165E37}">
      <dsp:nvSpPr>
        <dsp:cNvPr id="0" name=""/>
        <dsp:cNvSpPr/>
      </dsp:nvSpPr>
      <dsp:spPr>
        <a:xfrm>
          <a:off x="0" y="2503860"/>
          <a:ext cx="8153400" cy="7558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Identify primary duties of a Career Services Provider</a:t>
          </a:r>
        </a:p>
      </dsp:txBody>
      <dsp:txXfrm>
        <a:off x="36896" y="2540756"/>
        <a:ext cx="8079608" cy="682028"/>
      </dsp:txXfrm>
    </dsp:sp>
    <dsp:sp modelId="{0F12027D-7DC7-47C5-9E34-171C70DFE6A7}">
      <dsp:nvSpPr>
        <dsp:cNvPr id="0" name=""/>
        <dsp:cNvSpPr/>
      </dsp:nvSpPr>
      <dsp:spPr>
        <a:xfrm>
          <a:off x="0" y="3314400"/>
          <a:ext cx="8153400" cy="75582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Restate the requirements to become a CCSP and GCDF</a:t>
          </a:r>
        </a:p>
      </dsp:txBody>
      <dsp:txXfrm>
        <a:off x="36896" y="3351296"/>
        <a:ext cx="8079608" cy="682028"/>
      </dsp:txXfrm>
    </dsp:sp>
    <dsp:sp modelId="{D11FE102-15DF-41D8-B2C1-520B075FDFF2}">
      <dsp:nvSpPr>
        <dsp:cNvPr id="0" name=""/>
        <dsp:cNvSpPr/>
      </dsp:nvSpPr>
      <dsp:spPr>
        <a:xfrm>
          <a:off x="0" y="4124940"/>
          <a:ext cx="8153400" cy="7558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Describe the resources and benefits of NCDA</a:t>
          </a:r>
        </a:p>
      </dsp:txBody>
      <dsp:txXfrm>
        <a:off x="36896" y="4161836"/>
        <a:ext cx="8079608" cy="6820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4B25E383-DC47-4752-B8A9-213BB3A3A8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8104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3C5A5-0C79-47DE-8DD3-0BBFD9E439E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156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6A5282-3ACB-4D7B-89F3-EA55AC64BE6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593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2CEA4E-8995-475D-B11B-65F7010D212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023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DDBADC-D45B-4762-BD89-17BDE17C00B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9743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437261-266A-4EC3-B55F-A4BD43FA10A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538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B14A1F-86E4-489A-9F22-57EA38ED3003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43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346F55-67A6-4E19-B436-5EFA1DA8433D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1454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B8C3A7-6099-4914-9827-6B4984839C6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5192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C47747-C8EE-422E-B4C5-695522104D2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183A16-F76B-4493-98C1-3419EA62CA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DA069B-B7F1-40E9-BDFE-1AD5612D51C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7ACC16-38FD-403B-AB98-82F454DEBE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A3E5F-7F7C-4B9B-88F7-2C703B9B4A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A9D356-5163-453B-8CD7-ACF032CC279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66D280-36FC-493B-A1A6-50D7D7A656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D9B710-0B2E-48EE-B035-E269BC34CD8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8056FA-D4B1-4C58-9626-58CB4FC9E19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92029-39B7-490D-ABBC-DE4FE7AF8EB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524ED6-C0C3-4188-B5A2-ACF533F091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9AE502A-42B9-48B0-BE61-A57F4E8E48C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0" y="2057400"/>
            <a:ext cx="7543800" cy="16189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Facilitating Career Development</a:t>
            </a:r>
          </a:p>
          <a:p>
            <a:endParaRPr lang="en-US" sz="32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</a:endParaRPr>
          </a:p>
          <a:p>
            <a:r>
              <a:rPr lang="en-US" sz="32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</a:rPr>
              <a:t>Introduction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5562600"/>
            <a:ext cx="49688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125113" cy="924475"/>
          </a:xfrm>
        </p:spPr>
        <p:txBody>
          <a:bodyPr/>
          <a:lstStyle/>
          <a:p>
            <a:pPr eaLnBrk="1" hangingPunct="1"/>
            <a:r>
              <a:rPr lang="en-US" sz="3600" b="1" dirty="0"/>
              <a:t>Competencies of CSPs</a:t>
            </a:r>
            <a:endParaRPr lang="en-US" sz="36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696200" cy="45720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None/>
            </a:pPr>
            <a:endParaRPr lang="en-US" sz="2800" b="1" dirty="0"/>
          </a:p>
          <a:p>
            <a:pPr marL="0" indent="0" eaLnBrk="1" hangingPunct="1">
              <a:buNone/>
            </a:pPr>
            <a:r>
              <a:rPr lang="en-US" sz="2400" b="1" u="sng" dirty="0"/>
              <a:t>Employability Skills</a:t>
            </a:r>
            <a:r>
              <a:rPr lang="en-US" sz="2400" b="1" dirty="0"/>
              <a:t> - know job search and placement strategies, especially in work with specific groups</a:t>
            </a:r>
          </a:p>
          <a:p>
            <a:endParaRPr lang="en-US" sz="2400" b="1" dirty="0"/>
          </a:p>
          <a:p>
            <a:pPr marL="0" indent="0">
              <a:buNone/>
            </a:pPr>
            <a:r>
              <a:rPr lang="en-US" sz="2400" b="1" u="sng" dirty="0"/>
              <a:t>Training Clients and Peers</a:t>
            </a:r>
            <a:r>
              <a:rPr lang="en-US" sz="2400" b="1" dirty="0"/>
              <a:t> - prepare and develop materials for training programs </a:t>
            </a:r>
          </a:p>
          <a:p>
            <a:endParaRPr lang="en-US" sz="2400" b="1" dirty="0"/>
          </a:p>
          <a:p>
            <a:pPr marL="0" indent="0">
              <a:buNone/>
            </a:pPr>
            <a:r>
              <a:rPr lang="en-US" sz="2400" b="1" u="sng" dirty="0"/>
              <a:t>Program Management/Implementation</a:t>
            </a:r>
            <a:r>
              <a:rPr lang="en-US" sz="2400" b="1" dirty="0"/>
              <a:t> - understand programs and their implementation in liaison with others</a:t>
            </a:r>
          </a:p>
          <a:p>
            <a:pPr marL="0" indent="0" eaLnBrk="1" hangingPunct="1">
              <a:buNone/>
            </a:pPr>
            <a:endParaRPr lang="en-US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125113" cy="924475"/>
          </a:xfrm>
        </p:spPr>
        <p:txBody>
          <a:bodyPr/>
          <a:lstStyle/>
          <a:p>
            <a:pPr eaLnBrk="1" hangingPunct="1"/>
            <a:r>
              <a:rPr lang="en-US" sz="3600" b="1" dirty="0"/>
              <a:t>Competencies of CSPs</a:t>
            </a:r>
            <a:endParaRPr lang="en-US" sz="36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696200" cy="419100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en-US" sz="2200" b="1" u="sng" dirty="0"/>
              <a:t>Promotion and Public Relations</a:t>
            </a:r>
            <a:r>
              <a:rPr lang="en-US" sz="2200" b="1" dirty="0"/>
              <a:t> - market and promote career development programs</a:t>
            </a:r>
          </a:p>
          <a:p>
            <a:endParaRPr lang="en-US" sz="2200" b="1" dirty="0"/>
          </a:p>
          <a:p>
            <a:pPr marL="0" indent="0">
              <a:buNone/>
            </a:pPr>
            <a:r>
              <a:rPr lang="en-US" sz="2200" b="1" u="sng" dirty="0"/>
              <a:t>Technology</a:t>
            </a:r>
            <a:r>
              <a:rPr lang="en-US" sz="2200" b="1" dirty="0"/>
              <a:t> - comprehend and use career development computer applications</a:t>
            </a:r>
          </a:p>
          <a:p>
            <a:endParaRPr lang="en-US" sz="2200" b="1" dirty="0"/>
          </a:p>
          <a:p>
            <a:pPr marL="0" indent="0">
              <a:buNone/>
            </a:pPr>
            <a:r>
              <a:rPr lang="en-US" sz="2200" b="1" u="sng" dirty="0"/>
              <a:t>Consultation</a:t>
            </a:r>
            <a:r>
              <a:rPr lang="en-US" sz="2200" b="1" dirty="0"/>
              <a:t> - accept suggestions for performance improvement from consultants or supervisors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75724"/>
            <a:ext cx="8001000" cy="924475"/>
          </a:xfrm>
        </p:spPr>
        <p:txBody>
          <a:bodyPr/>
          <a:lstStyle/>
          <a:p>
            <a:r>
              <a:rPr lang="en-US" b="1" dirty="0"/>
              <a:t>Requirements for becoming certified as a CCSP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b="1" dirty="0"/>
              <a:t>Completion of NCDA Facilitating Career Development training</a:t>
            </a:r>
          </a:p>
          <a:p>
            <a:r>
              <a:rPr lang="en-US" sz="2200" b="1" dirty="0"/>
              <a:t>Successful completion of 4 case studies to assess </a:t>
            </a:r>
            <a:r>
              <a:rPr lang="en-US" sz="2200" b="1"/>
              <a:t>your competency</a:t>
            </a:r>
            <a:endParaRPr lang="en-US" sz="2200" b="1" dirty="0"/>
          </a:p>
          <a:p>
            <a:r>
              <a:rPr lang="en-US" sz="2200" b="1" dirty="0"/>
              <a:t>Your signed agreement to follow ethical guidelines</a:t>
            </a:r>
          </a:p>
          <a:p>
            <a:r>
              <a:rPr lang="en-US" sz="2200" b="1" dirty="0"/>
              <a:t>Maintaining skills by completing at least 30 hours of professional development every 3 years</a:t>
            </a:r>
          </a:p>
        </p:txBody>
      </p:sp>
    </p:spTree>
    <p:extLst>
      <p:ext uri="{BB962C8B-B14F-4D97-AF65-F5344CB8AC3E}">
        <p14:creationId xmlns:p14="http://schemas.microsoft.com/office/powerpoint/2010/main" val="2258474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5724"/>
            <a:ext cx="8382000" cy="1076876"/>
          </a:xfrm>
        </p:spPr>
        <p:txBody>
          <a:bodyPr/>
          <a:lstStyle/>
          <a:p>
            <a:pPr eaLnBrk="1" hangingPunct="1"/>
            <a:r>
              <a:rPr lang="en-US" b="1" dirty="0"/>
              <a:t>Requirements for GCDF Certification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8305800" cy="5105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000" b="1" dirty="0"/>
              <a:t>Successful completion of this FCD Training Program</a:t>
            </a:r>
          </a:p>
          <a:p>
            <a:pPr eaLnBrk="1" hangingPunct="1"/>
            <a:r>
              <a:rPr lang="en-US" sz="2000" b="1" dirty="0"/>
              <a:t>Completion of required education and experience combinations</a:t>
            </a:r>
          </a:p>
          <a:p>
            <a:pPr eaLnBrk="1" hangingPunct="1"/>
            <a:r>
              <a:rPr lang="en-US" sz="2000" b="1" dirty="0"/>
              <a:t>Agreement to follow the ethical guidelines for Global Career Development Facilitators (GCDFs)</a:t>
            </a:r>
          </a:p>
          <a:p>
            <a:pPr eaLnBrk="1" hangingPunct="1"/>
            <a:r>
              <a:rPr lang="en-US" sz="2000" b="1" dirty="0"/>
              <a:t>Application to the Center for Credentialing and Education (CCE)</a:t>
            </a:r>
          </a:p>
          <a:p>
            <a:pPr eaLnBrk="1" hangingPunct="1"/>
            <a:r>
              <a:rPr lang="en-US" sz="2000" b="1" dirty="0"/>
              <a:t>Payment of application fee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75724"/>
            <a:ext cx="7524955" cy="924475"/>
          </a:xfrm>
        </p:spPr>
        <p:txBody>
          <a:bodyPr/>
          <a:lstStyle/>
          <a:p>
            <a:r>
              <a:rPr lang="en-US" b="1" dirty="0"/>
              <a:t>Learning Objectives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968659"/>
              </p:ext>
            </p:extLst>
          </p:nvPr>
        </p:nvGraphicFramePr>
        <p:xfrm>
          <a:off x="457200" y="1524000"/>
          <a:ext cx="8153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4505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75724"/>
            <a:ext cx="8077200" cy="924475"/>
          </a:xfrm>
        </p:spPr>
        <p:txBody>
          <a:bodyPr/>
          <a:lstStyle/>
          <a:p>
            <a:pPr eaLnBrk="1" hangingPunct="1"/>
            <a:r>
              <a:rPr lang="en-US" sz="3600" b="1" dirty="0"/>
              <a:t>Typical CSP Work Settings</a:t>
            </a:r>
            <a:endParaRPr lang="en-US" sz="3600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981200"/>
            <a:ext cx="7277512" cy="405143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200" b="1" dirty="0"/>
              <a:t>High schools</a:t>
            </a:r>
          </a:p>
          <a:p>
            <a:pPr eaLnBrk="1" hangingPunct="1"/>
            <a:r>
              <a:rPr lang="en-US" sz="2200" b="1" dirty="0"/>
              <a:t>Community and four-year colleges</a:t>
            </a:r>
          </a:p>
          <a:p>
            <a:pPr eaLnBrk="1" hangingPunct="1"/>
            <a:r>
              <a:rPr lang="en-US" sz="2200" b="1" dirty="0"/>
              <a:t>Job Service offices</a:t>
            </a:r>
          </a:p>
          <a:p>
            <a:pPr eaLnBrk="1" hangingPunct="1"/>
            <a:r>
              <a:rPr lang="en-US" sz="2200" b="1" dirty="0"/>
              <a:t>Employment programs</a:t>
            </a:r>
          </a:p>
          <a:p>
            <a:pPr eaLnBrk="1" hangingPunct="1"/>
            <a:r>
              <a:rPr lang="en-US" sz="2200" b="1" dirty="0"/>
              <a:t>Community agencies</a:t>
            </a:r>
          </a:p>
          <a:p>
            <a:pPr eaLnBrk="1" hangingPunct="1"/>
            <a:r>
              <a:rPr lang="en-US" sz="2200" b="1" dirty="0"/>
              <a:t>Government agencies</a:t>
            </a:r>
          </a:p>
          <a:p>
            <a:pPr eaLnBrk="1" hangingPunct="1"/>
            <a:r>
              <a:rPr lang="en-US" sz="2200" b="1" dirty="0"/>
              <a:t>Corporations</a:t>
            </a:r>
          </a:p>
          <a:p>
            <a:pPr eaLnBrk="1" hangingPunct="1"/>
            <a:r>
              <a:rPr lang="en-US" sz="2200" b="1" dirty="0"/>
              <a:t>Private practice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125113" cy="924475"/>
          </a:xfrm>
        </p:spPr>
        <p:txBody>
          <a:bodyPr/>
          <a:lstStyle/>
          <a:p>
            <a:pPr eaLnBrk="1" hangingPunct="1"/>
            <a:r>
              <a:rPr lang="en-US" sz="3600" b="1" dirty="0"/>
              <a:t>Typical CSP Tasks</a:t>
            </a:r>
            <a:endParaRPr lang="en-US" sz="36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0010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200" b="1" dirty="0"/>
              <a:t>Assess occupational and personal strengths</a:t>
            </a:r>
          </a:p>
          <a:p>
            <a:pPr eaLnBrk="1" hangingPunct="1"/>
            <a:endParaRPr lang="en-US" sz="2200" b="1" dirty="0"/>
          </a:p>
          <a:p>
            <a:pPr eaLnBrk="1" hangingPunct="1"/>
            <a:r>
              <a:rPr lang="en-US" sz="2200" b="1" dirty="0"/>
              <a:t>Guide the development of an individual career plan for each client</a:t>
            </a:r>
          </a:p>
          <a:p>
            <a:pPr eaLnBrk="1" hangingPunct="1"/>
            <a:endParaRPr lang="en-US" sz="2200" b="1" dirty="0"/>
          </a:p>
          <a:p>
            <a:pPr eaLnBrk="1" hangingPunct="1"/>
            <a:r>
              <a:rPr lang="en-US" sz="2200" b="1" dirty="0"/>
              <a:t>Provide access to labor market information</a:t>
            </a:r>
          </a:p>
          <a:p>
            <a:pPr eaLnBrk="1" hangingPunct="1"/>
            <a:endParaRPr lang="en-US" sz="2200" b="1" dirty="0"/>
          </a:p>
          <a:p>
            <a:pPr eaLnBrk="1" hangingPunct="1"/>
            <a:r>
              <a:rPr lang="en-US" sz="2200" b="1" dirty="0"/>
              <a:t>Build relationships with other providers who may help their client with non-work related challenges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01155" cy="924475"/>
          </a:xfrm>
        </p:spPr>
        <p:txBody>
          <a:bodyPr/>
          <a:lstStyle/>
          <a:p>
            <a:r>
              <a:rPr lang="en-US" b="1" dirty="0"/>
              <a:t>Typical</a:t>
            </a:r>
            <a:r>
              <a:rPr lang="en-US" dirty="0"/>
              <a:t> </a:t>
            </a:r>
            <a:r>
              <a:rPr lang="en-US" b="1" dirty="0"/>
              <a:t>CSP</a:t>
            </a:r>
            <a:r>
              <a:rPr lang="en-US" dirty="0"/>
              <a:t> </a:t>
            </a:r>
            <a:r>
              <a:rPr lang="en-US" b="1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r>
              <a:rPr lang="en-US" sz="2200" b="1" dirty="0"/>
              <a:t>Assist clients with developing essential or advanced employability skills</a:t>
            </a:r>
          </a:p>
          <a:p>
            <a:endParaRPr lang="en-US" sz="2200" b="1" dirty="0"/>
          </a:p>
          <a:p>
            <a:r>
              <a:rPr lang="en-US" sz="2200" b="1" dirty="0"/>
              <a:t>Provide individual and group instruction related to job seeking and career planning</a:t>
            </a:r>
          </a:p>
          <a:p>
            <a:endParaRPr lang="en-US" sz="2200" b="1" dirty="0"/>
          </a:p>
          <a:p>
            <a:r>
              <a:rPr lang="en-US" sz="2200" b="1" dirty="0"/>
              <a:t>Maintain accurate and complete records of services provided</a:t>
            </a:r>
          </a:p>
          <a:p>
            <a:endParaRPr lang="en-US" sz="2200" b="1" dirty="0"/>
          </a:p>
          <a:p>
            <a:r>
              <a:rPr lang="en-US" sz="2200" b="1" dirty="0"/>
              <a:t>Follow ethical guidelines in all client interactions</a:t>
            </a:r>
          </a:p>
        </p:txBody>
      </p:sp>
    </p:spTree>
    <p:extLst>
      <p:ext uri="{BB962C8B-B14F-4D97-AF65-F5344CB8AC3E}">
        <p14:creationId xmlns:p14="http://schemas.microsoft.com/office/powerpoint/2010/main" val="2568697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01155" cy="924475"/>
          </a:xfrm>
        </p:spPr>
        <p:txBody>
          <a:bodyPr/>
          <a:lstStyle/>
          <a:p>
            <a:r>
              <a:rPr lang="en-US" b="1" dirty="0"/>
              <a:t>Typical</a:t>
            </a:r>
            <a:r>
              <a:rPr lang="en-US" dirty="0"/>
              <a:t> </a:t>
            </a:r>
            <a:r>
              <a:rPr lang="en-US" b="1" dirty="0"/>
              <a:t>CSP</a:t>
            </a:r>
            <a:r>
              <a:rPr lang="en-US" dirty="0"/>
              <a:t> </a:t>
            </a:r>
            <a:r>
              <a:rPr lang="en-US" b="1" dirty="0"/>
              <a:t>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001000" cy="4724400"/>
          </a:xfrm>
        </p:spPr>
        <p:txBody>
          <a:bodyPr>
            <a:normAutofit/>
          </a:bodyPr>
          <a:lstStyle/>
          <a:p>
            <a:r>
              <a:rPr lang="en-US" sz="2200" b="1" dirty="0"/>
              <a:t>Build relationships with other providers, employers and others to advance services offered</a:t>
            </a:r>
          </a:p>
          <a:p>
            <a:endParaRPr lang="en-US" sz="2200" b="1" dirty="0"/>
          </a:p>
          <a:p>
            <a:r>
              <a:rPr lang="en-US" sz="2200" b="1" dirty="0"/>
              <a:t>Coordinate and collaborate with others to achieve the best possible client outcomes</a:t>
            </a:r>
          </a:p>
          <a:p>
            <a:endParaRPr lang="en-US" sz="2200" b="1" dirty="0"/>
          </a:p>
          <a:p>
            <a:r>
              <a:rPr lang="en-US" sz="2200" b="1" dirty="0"/>
              <a:t>Seek consultation from a supervisor or other expert in accurate and ethical performance of job</a:t>
            </a:r>
          </a:p>
        </p:txBody>
      </p:sp>
    </p:spTree>
    <p:extLst>
      <p:ext uri="{BB962C8B-B14F-4D97-AF65-F5344CB8AC3E}">
        <p14:creationId xmlns:p14="http://schemas.microsoft.com/office/powerpoint/2010/main" val="235731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75724"/>
            <a:ext cx="7601155" cy="924475"/>
          </a:xfrm>
        </p:spPr>
        <p:txBody>
          <a:bodyPr/>
          <a:lstStyle/>
          <a:p>
            <a:r>
              <a:rPr lang="en-US" b="1" dirty="0"/>
              <a:t>Tasks a CSP does not perform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361"/>
            <a:ext cx="8001000" cy="4060039"/>
          </a:xfrm>
        </p:spPr>
        <p:txBody>
          <a:bodyPr>
            <a:normAutofit/>
          </a:bodyPr>
          <a:lstStyle/>
          <a:p>
            <a:r>
              <a:rPr lang="en-US" sz="2200" b="1" dirty="0"/>
              <a:t>Diagnosis or treatment of psychological conditions</a:t>
            </a:r>
          </a:p>
          <a:p>
            <a:endParaRPr lang="en-US" sz="2200" b="1" dirty="0"/>
          </a:p>
          <a:p>
            <a:r>
              <a:rPr lang="en-US" sz="2200" b="1" dirty="0"/>
              <a:t>Therapy or in-depth counseling to resolve personal issues</a:t>
            </a:r>
          </a:p>
          <a:p>
            <a:endParaRPr lang="en-US" sz="2200" b="1" dirty="0"/>
          </a:p>
          <a:p>
            <a:r>
              <a:rPr lang="en-US" sz="2200" b="1" dirty="0"/>
              <a:t>Selecting or interpreting formal assessments without proper supervision or training</a:t>
            </a:r>
          </a:p>
        </p:txBody>
      </p:sp>
    </p:spTree>
    <p:extLst>
      <p:ext uri="{BB962C8B-B14F-4D97-AF65-F5344CB8AC3E}">
        <p14:creationId xmlns:p14="http://schemas.microsoft.com/office/powerpoint/2010/main" val="2357316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85800"/>
            <a:ext cx="7125113" cy="924475"/>
          </a:xfrm>
        </p:spPr>
        <p:txBody>
          <a:bodyPr/>
          <a:lstStyle/>
          <a:p>
            <a:pPr eaLnBrk="1" hangingPunct="1"/>
            <a:r>
              <a:rPr lang="en-US" sz="3600" b="1" dirty="0"/>
              <a:t>Competencies of CSPs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752600"/>
            <a:ext cx="7848600" cy="4800600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</a:pPr>
            <a:r>
              <a:rPr lang="en-US" sz="2800" b="1" u="sng" dirty="0"/>
              <a:t>Helping Skills</a:t>
            </a:r>
            <a:r>
              <a:rPr lang="en-US" sz="2800" b="1" dirty="0"/>
              <a:t> - be proficient in the basic career facilitating process including productive interpersonal relationships</a:t>
            </a:r>
          </a:p>
          <a:p>
            <a:endParaRPr lang="en-US" sz="2800" b="1" dirty="0"/>
          </a:p>
          <a:p>
            <a:pPr marL="0" indent="0">
              <a:buNone/>
            </a:pPr>
            <a:r>
              <a:rPr lang="en-US" sz="2800" b="1" u="sng" dirty="0"/>
              <a:t>Labor Market Information and Resources </a:t>
            </a:r>
            <a:r>
              <a:rPr lang="en-US" sz="2800" b="1" dirty="0"/>
              <a:t>- understand labor market and occupational information and trends</a:t>
            </a:r>
          </a:p>
          <a:p>
            <a:endParaRPr lang="en-US" sz="2800" b="1" dirty="0"/>
          </a:p>
          <a:p>
            <a:pPr marL="0" indent="0">
              <a:buNone/>
            </a:pPr>
            <a:r>
              <a:rPr lang="en-US" sz="2800" b="1" u="sng" dirty="0"/>
              <a:t>Assessment</a:t>
            </a:r>
            <a:r>
              <a:rPr lang="en-US" sz="2800" b="1" dirty="0"/>
              <a:t> - Comprehend and use (under supervision) both formal and informal career development assessments with emphasis on relating appropriate career development assessments to the population served</a:t>
            </a:r>
          </a:p>
          <a:p>
            <a:pPr eaLnBrk="1" hangingPunct="1"/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75153" y="685800"/>
            <a:ext cx="7125113" cy="924475"/>
          </a:xfrm>
        </p:spPr>
        <p:txBody>
          <a:bodyPr/>
          <a:lstStyle/>
          <a:p>
            <a:pPr eaLnBrk="1" hangingPunct="1"/>
            <a:r>
              <a:rPr lang="en-US" sz="3600" b="1" dirty="0"/>
              <a:t>Competencies of CSPs</a:t>
            </a:r>
            <a:endParaRPr lang="en-US" sz="3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69018"/>
            <a:ext cx="7789101" cy="4051437"/>
          </a:xfrm>
        </p:spPr>
        <p:txBody>
          <a:bodyPr>
            <a:normAutofit/>
          </a:bodyPr>
          <a:lstStyle/>
          <a:p>
            <a:pPr eaLnBrk="1" hangingPunct="1"/>
            <a:endParaRPr lang="en-US" sz="2400" b="1" dirty="0"/>
          </a:p>
          <a:p>
            <a:pPr eaLnBrk="1" hangingPunct="1"/>
            <a:endParaRPr lang="en-US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575153" y="1905000"/>
            <a:ext cx="7696200" cy="4188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eaLnBrk="1" hangingPunct="1"/>
            <a:r>
              <a:rPr lang="en-US" sz="2200" b="1" u="sng" dirty="0">
                <a:solidFill>
                  <a:schemeClr val="tx1"/>
                </a:solidFill>
                <a:latin typeface="+mn-lt"/>
              </a:rPr>
              <a:t>Diverse Populations </a:t>
            </a:r>
            <a:r>
              <a:rPr lang="en-US" sz="2200" b="1" dirty="0">
                <a:solidFill>
                  <a:schemeClr val="tx1"/>
                </a:solidFill>
                <a:latin typeface="+mn-lt"/>
              </a:rPr>
              <a:t>- recognize special needs of various groups and adapt services to meet needs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endParaRPr lang="en-US" sz="2200" b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2200" b="1" u="sng" dirty="0">
                <a:solidFill>
                  <a:schemeClr val="tx1"/>
                </a:solidFill>
                <a:latin typeface="+mn-lt"/>
              </a:rPr>
              <a:t>Ethical and Legal Issues</a:t>
            </a:r>
            <a:r>
              <a:rPr lang="en-US" sz="2200" b="1" dirty="0">
                <a:solidFill>
                  <a:schemeClr val="tx1"/>
                </a:solidFill>
                <a:latin typeface="+mn-lt"/>
              </a:rPr>
              <a:t> - follow the NCDA code of ethics and the GCDF code of ethics and know current legislative regulations</a:t>
            </a:r>
          </a:p>
          <a:p>
            <a:pPr marL="457200" indent="-457200" algn="l">
              <a:buFont typeface="Courier New" panose="02070309020205020404" pitchFamily="49" charset="0"/>
              <a:buChar char="o"/>
            </a:pPr>
            <a:endParaRPr lang="en-US" sz="2200" b="1" dirty="0">
              <a:solidFill>
                <a:schemeClr val="tx1"/>
              </a:solidFill>
              <a:latin typeface="+mn-lt"/>
            </a:endParaRPr>
          </a:p>
          <a:p>
            <a:pPr algn="l"/>
            <a:r>
              <a:rPr lang="en-US" sz="2200" b="1" u="sng" dirty="0">
                <a:solidFill>
                  <a:schemeClr val="tx1"/>
                </a:solidFill>
                <a:latin typeface="+mn-lt"/>
              </a:rPr>
              <a:t>Career Development Models</a:t>
            </a:r>
            <a:r>
              <a:rPr lang="en-US" sz="2200" b="1" dirty="0">
                <a:solidFill>
                  <a:schemeClr val="tx1"/>
                </a:solidFill>
                <a:latin typeface="+mn-lt"/>
              </a:rPr>
              <a:t> - understand career development theories, models, and techniques</a:t>
            </a:r>
          </a:p>
          <a:p>
            <a:pPr marL="457200" indent="-457200" algn="l" eaLnBrk="1" hangingPunct="1">
              <a:buFont typeface="Courier New" panose="02070309020205020404" pitchFamily="49" charset="0"/>
              <a:buChar char="o"/>
            </a:pP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3949</TotalTime>
  <Words>526</Words>
  <Application>Microsoft Office PowerPoint</Application>
  <PresentationFormat>On-screen Show (4:3)</PresentationFormat>
  <Paragraphs>91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Courier New</vt:lpstr>
      <vt:lpstr>Gill Sans MT</vt:lpstr>
      <vt:lpstr>Times New Roman</vt:lpstr>
      <vt:lpstr>Trebuchet MS</vt:lpstr>
      <vt:lpstr>Verdana</vt:lpstr>
      <vt:lpstr>Wingdings 2</vt:lpstr>
      <vt:lpstr>Theme1</vt:lpstr>
      <vt:lpstr>PowerPoint Presentation</vt:lpstr>
      <vt:lpstr>Learning Objectives </vt:lpstr>
      <vt:lpstr>Typical CSP Work Settings</vt:lpstr>
      <vt:lpstr>Typical CSP Tasks</vt:lpstr>
      <vt:lpstr>Typical CSP Tasks</vt:lpstr>
      <vt:lpstr>Typical CSP Tasks</vt:lpstr>
      <vt:lpstr>Tasks a CSP does not perform</vt:lpstr>
      <vt:lpstr>Competencies of CSPs</vt:lpstr>
      <vt:lpstr>Competencies of CSPs</vt:lpstr>
      <vt:lpstr>Competencies of CSPs</vt:lpstr>
      <vt:lpstr>Competencies of CSPs</vt:lpstr>
      <vt:lpstr>Requirements for becoming certified as a CCSP</vt:lpstr>
      <vt:lpstr>Requirements for GCDF Certification</vt:lpstr>
    </vt:vector>
  </TitlesOfParts>
  <Company>CDLA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Blueberry</dc:title>
  <dc:creator>David M Reile</dc:creator>
  <cp:lastModifiedBy>Emersyn Powell</cp:lastModifiedBy>
  <cp:revision>76</cp:revision>
  <dcterms:created xsi:type="dcterms:W3CDTF">2007-03-12T21:55:23Z</dcterms:created>
  <dcterms:modified xsi:type="dcterms:W3CDTF">2018-01-08T16:32:06Z</dcterms:modified>
</cp:coreProperties>
</file>