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6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E3DD81-CC18-4E8A-B3E6-A3D34A906617}" type="doc">
      <dgm:prSet loTypeId="urn:diagrams.loki3.com/VaryingWidthList+Icon" loCatId="list" qsTypeId="urn:microsoft.com/office/officeart/2005/8/quickstyle/3d1" qsCatId="3D" csTypeId="urn:microsoft.com/office/officeart/2005/8/colors/colorful1" csCatId="colorful" phldr="1"/>
      <dgm:spPr/>
    </dgm:pt>
    <dgm:pt modelId="{FD489343-F927-4C98-8213-8D8BCFC95B24}">
      <dgm:prSet phldrT="[Text]" custT="1"/>
      <dgm:spPr/>
      <dgm:t>
        <a:bodyPr/>
        <a:lstStyle/>
        <a:p>
          <a:r>
            <a:rPr lang="en-US" sz="1700" b="1" dirty="0" smtClean="0"/>
            <a:t>1. Differentiate between justice-involved terminology and classifications within the corrections system.</a:t>
          </a:r>
          <a:endParaRPr lang="en-US" sz="1700" dirty="0"/>
        </a:p>
      </dgm:t>
    </dgm:pt>
    <dgm:pt modelId="{F6D2416F-D1B2-4B27-9EC7-AA3971563E03}" type="parTrans" cxnId="{256E5D8C-DEE3-4797-A429-DEED925BDAD0}">
      <dgm:prSet/>
      <dgm:spPr/>
      <dgm:t>
        <a:bodyPr/>
        <a:lstStyle/>
        <a:p>
          <a:endParaRPr lang="en-US"/>
        </a:p>
      </dgm:t>
    </dgm:pt>
    <dgm:pt modelId="{C0D093FC-A685-4BF5-B716-5CE61C4324BB}" type="sibTrans" cxnId="{256E5D8C-DEE3-4797-A429-DEED925BDAD0}">
      <dgm:prSet/>
      <dgm:spPr/>
      <dgm:t>
        <a:bodyPr/>
        <a:lstStyle/>
        <a:p>
          <a:endParaRPr lang="en-US"/>
        </a:p>
      </dgm:t>
    </dgm:pt>
    <dgm:pt modelId="{8FD4C819-B3EC-467E-A10E-E83A441A56CC}">
      <dgm:prSet custT="1"/>
      <dgm:spPr/>
      <dgm:t>
        <a:bodyPr/>
        <a:lstStyle/>
        <a:p>
          <a:r>
            <a:rPr lang="en-US" sz="1700" b="1" dirty="0" smtClean="0"/>
            <a:t>2. Review the key characteristics and trends of the justice-involved population.</a:t>
          </a:r>
          <a:endParaRPr lang="en-US" sz="1700" b="1" dirty="0"/>
        </a:p>
      </dgm:t>
    </dgm:pt>
    <dgm:pt modelId="{458A3466-D013-41D2-8F7A-892179607898}" type="parTrans" cxnId="{8FD0EB4A-8B0B-44D3-BF9C-75CF13B661A5}">
      <dgm:prSet/>
      <dgm:spPr/>
      <dgm:t>
        <a:bodyPr/>
        <a:lstStyle/>
        <a:p>
          <a:endParaRPr lang="en-US"/>
        </a:p>
      </dgm:t>
    </dgm:pt>
    <dgm:pt modelId="{6C90F357-56A0-42A3-A549-03A71AAA5F81}" type="sibTrans" cxnId="{8FD0EB4A-8B0B-44D3-BF9C-75CF13B661A5}">
      <dgm:prSet/>
      <dgm:spPr/>
      <dgm:t>
        <a:bodyPr/>
        <a:lstStyle/>
        <a:p>
          <a:endParaRPr lang="en-US"/>
        </a:p>
      </dgm:t>
    </dgm:pt>
    <dgm:pt modelId="{932DF646-4D43-4780-A9D6-8A7EFCD3E92D}">
      <dgm:prSet custT="1"/>
      <dgm:spPr/>
      <dgm:t>
        <a:bodyPr/>
        <a:lstStyle/>
        <a:p>
          <a:r>
            <a:rPr lang="en-US" sz="1700" b="1" dirty="0" smtClean="0"/>
            <a:t>3. Identify potential barriers to employment faced by individuals who are justice-involved upon release from prison or jail.</a:t>
          </a:r>
          <a:endParaRPr lang="en-US" sz="1700" b="1" dirty="0"/>
        </a:p>
      </dgm:t>
    </dgm:pt>
    <dgm:pt modelId="{559D9F5D-3594-41BC-AB10-E41176E9715A}" type="parTrans" cxnId="{3AE62CFF-040B-44F5-ACD8-37221136535F}">
      <dgm:prSet/>
      <dgm:spPr/>
      <dgm:t>
        <a:bodyPr/>
        <a:lstStyle/>
        <a:p>
          <a:endParaRPr lang="en-US"/>
        </a:p>
      </dgm:t>
    </dgm:pt>
    <dgm:pt modelId="{7FB0C9FE-A463-4D2F-BF26-B5A16B142DEA}" type="sibTrans" cxnId="{3AE62CFF-040B-44F5-ACD8-37221136535F}">
      <dgm:prSet/>
      <dgm:spPr/>
      <dgm:t>
        <a:bodyPr/>
        <a:lstStyle/>
        <a:p>
          <a:endParaRPr lang="en-US"/>
        </a:p>
      </dgm:t>
    </dgm:pt>
    <dgm:pt modelId="{6B56B109-2C04-4AF9-B588-9FE264DBFE9F}">
      <dgm:prSet custT="1"/>
      <dgm:spPr/>
      <dgm:t>
        <a:bodyPr/>
        <a:lstStyle/>
        <a:p>
          <a:r>
            <a:rPr lang="en-US" sz="1700" b="1" dirty="0" smtClean="0"/>
            <a:t>4. Describe career development service delivery strategies and key partnerships necessary for successful re-entry services.</a:t>
          </a:r>
          <a:endParaRPr lang="en-US" sz="1700" b="1" dirty="0"/>
        </a:p>
      </dgm:t>
    </dgm:pt>
    <dgm:pt modelId="{88C0DC72-B977-4645-A5D1-9FADB3FDEBCE}" type="parTrans" cxnId="{A52B7DB5-6CCB-4F82-BA5A-C96BDFD14A3A}">
      <dgm:prSet/>
      <dgm:spPr/>
      <dgm:t>
        <a:bodyPr/>
        <a:lstStyle/>
        <a:p>
          <a:endParaRPr lang="en-US"/>
        </a:p>
      </dgm:t>
    </dgm:pt>
    <dgm:pt modelId="{AE9F7F06-A47C-44AA-B9B8-BE120F61022A}" type="sibTrans" cxnId="{A52B7DB5-6CCB-4F82-BA5A-C96BDFD14A3A}">
      <dgm:prSet/>
      <dgm:spPr/>
      <dgm:t>
        <a:bodyPr/>
        <a:lstStyle/>
        <a:p>
          <a:endParaRPr lang="en-US"/>
        </a:p>
      </dgm:t>
    </dgm:pt>
    <dgm:pt modelId="{37F5B414-EA6D-4494-B538-55DFDECC1427}">
      <dgm:prSet custT="1"/>
      <dgm:spPr/>
      <dgm:t>
        <a:bodyPr/>
        <a:lstStyle/>
        <a:p>
          <a:r>
            <a:rPr lang="en-US" sz="1700" b="1" dirty="0" smtClean="0"/>
            <a:t>5. Determine potential job placement issues, and strategies to overcome them.</a:t>
          </a:r>
          <a:endParaRPr lang="en-US" sz="1700" b="1" dirty="0"/>
        </a:p>
      </dgm:t>
    </dgm:pt>
    <dgm:pt modelId="{EAED2742-CCED-4755-888A-C537B77BEDCC}" type="parTrans" cxnId="{9DE98ABD-1521-4ACC-9DBF-CFBD4171731D}">
      <dgm:prSet/>
      <dgm:spPr/>
      <dgm:t>
        <a:bodyPr/>
        <a:lstStyle/>
        <a:p>
          <a:endParaRPr lang="en-US"/>
        </a:p>
      </dgm:t>
    </dgm:pt>
    <dgm:pt modelId="{507DE0FA-7787-4F21-9E93-8E43C7BB4E18}" type="sibTrans" cxnId="{9DE98ABD-1521-4ACC-9DBF-CFBD4171731D}">
      <dgm:prSet/>
      <dgm:spPr/>
      <dgm:t>
        <a:bodyPr/>
        <a:lstStyle/>
        <a:p>
          <a:endParaRPr lang="en-US"/>
        </a:p>
      </dgm:t>
    </dgm:pt>
    <dgm:pt modelId="{98E9DEFA-D5B4-4CC0-8E8D-1A5C7DE515A8}">
      <dgm:prSet custT="1"/>
      <dgm:spPr/>
      <dgm:t>
        <a:bodyPr/>
        <a:lstStyle/>
        <a:p>
          <a:r>
            <a:rPr lang="en-US" sz="1700" b="1" dirty="0" smtClean="0"/>
            <a:t>6. Describe the importance of retention and the role it plays in service delivery.</a:t>
          </a:r>
          <a:endParaRPr lang="en-US" sz="1700" b="1" dirty="0"/>
        </a:p>
      </dgm:t>
    </dgm:pt>
    <dgm:pt modelId="{3BF17D9D-0BA1-43C6-BEF6-50290BC7560D}" type="parTrans" cxnId="{047B6B58-9C0E-44BD-9883-A248944233B4}">
      <dgm:prSet/>
      <dgm:spPr/>
      <dgm:t>
        <a:bodyPr/>
        <a:lstStyle/>
        <a:p>
          <a:endParaRPr lang="en-US"/>
        </a:p>
      </dgm:t>
    </dgm:pt>
    <dgm:pt modelId="{CEF79563-D9C5-4CA1-A5FA-57AF8119A12C}" type="sibTrans" cxnId="{047B6B58-9C0E-44BD-9883-A248944233B4}">
      <dgm:prSet/>
      <dgm:spPr/>
      <dgm:t>
        <a:bodyPr/>
        <a:lstStyle/>
        <a:p>
          <a:endParaRPr lang="en-US"/>
        </a:p>
      </dgm:t>
    </dgm:pt>
    <dgm:pt modelId="{803DA04B-442D-4EFB-BA31-80EB0265123F}">
      <dgm:prSet custT="1"/>
      <dgm:spPr/>
      <dgm:t>
        <a:bodyPr/>
        <a:lstStyle/>
        <a:p>
          <a:r>
            <a:rPr lang="en-US" sz="1700" b="1" dirty="0" smtClean="0"/>
            <a:t>7. Develop a plan to strengthen employer relationships</a:t>
          </a:r>
          <a:endParaRPr lang="en-US" sz="1700" dirty="0"/>
        </a:p>
      </dgm:t>
    </dgm:pt>
    <dgm:pt modelId="{482EBA26-8A76-4546-A42A-FF0ABD456F46}" type="parTrans" cxnId="{124423AF-1E78-4EF6-A7B3-793B895FEFF8}">
      <dgm:prSet/>
      <dgm:spPr/>
      <dgm:t>
        <a:bodyPr/>
        <a:lstStyle/>
        <a:p>
          <a:endParaRPr lang="en-US"/>
        </a:p>
      </dgm:t>
    </dgm:pt>
    <dgm:pt modelId="{AEA6469E-F7BC-4D26-9C7F-680460996042}" type="sibTrans" cxnId="{124423AF-1E78-4EF6-A7B3-793B895FEFF8}">
      <dgm:prSet/>
      <dgm:spPr/>
      <dgm:t>
        <a:bodyPr/>
        <a:lstStyle/>
        <a:p>
          <a:endParaRPr lang="en-US"/>
        </a:p>
      </dgm:t>
    </dgm:pt>
    <dgm:pt modelId="{7B14A27B-9FB8-4BAC-8239-56BB502A4807}" type="pres">
      <dgm:prSet presAssocID="{26E3DD81-CC18-4E8A-B3E6-A3D34A906617}" presName="Name0" presStyleCnt="0">
        <dgm:presLayoutVars>
          <dgm:resizeHandles/>
        </dgm:presLayoutVars>
      </dgm:prSet>
      <dgm:spPr/>
    </dgm:pt>
    <dgm:pt modelId="{2815EB81-2368-4CD6-93E4-603343003FD7}" type="pres">
      <dgm:prSet presAssocID="{FD489343-F927-4C98-8213-8D8BCFC95B24}" presName="text" presStyleLbl="node1" presStyleIdx="0" presStyleCnt="7" custScaleX="1245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DFF8F0-2614-45E0-8B8D-3470930499CD}" type="pres">
      <dgm:prSet presAssocID="{C0D093FC-A685-4BF5-B716-5CE61C4324BB}" presName="space" presStyleCnt="0"/>
      <dgm:spPr/>
    </dgm:pt>
    <dgm:pt modelId="{511564EB-2143-4B7F-8083-187EC4D834BA}" type="pres">
      <dgm:prSet presAssocID="{8FD4C819-B3EC-467E-A10E-E83A441A56CC}" presName="text" presStyleLbl="node1" presStyleIdx="1" presStyleCnt="7" custScaleX="161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373E34-E6C0-4407-8EC7-694C0B56F4C4}" type="pres">
      <dgm:prSet presAssocID="{6C90F357-56A0-42A3-A549-03A71AAA5F81}" presName="space" presStyleCnt="0"/>
      <dgm:spPr/>
    </dgm:pt>
    <dgm:pt modelId="{204937AB-0EC4-495F-95A4-6357EE31CEDD}" type="pres">
      <dgm:prSet presAssocID="{932DF646-4D43-4780-A9D6-8A7EFCD3E92D}" presName="text" presStyleLbl="node1" presStyleIdx="2" presStyleCnt="7" custScaleX="1038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451B98-44B6-4346-A769-35F1F0A5C8AA}" type="pres">
      <dgm:prSet presAssocID="{7FB0C9FE-A463-4D2F-BF26-B5A16B142DEA}" presName="space" presStyleCnt="0"/>
      <dgm:spPr/>
    </dgm:pt>
    <dgm:pt modelId="{9684E41C-CAF1-4D49-B1A2-1591CC04FC24}" type="pres">
      <dgm:prSet presAssocID="{6B56B109-2C04-4AF9-B588-9FE264DBFE9F}" presName="text" presStyleLbl="node1" presStyleIdx="3" presStyleCnt="7" custScaleX="1102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C899E1-76C2-4763-8AE4-F2B6B1B7535A}" type="pres">
      <dgm:prSet presAssocID="{AE9F7F06-A47C-44AA-B9B8-BE120F61022A}" presName="space" presStyleCnt="0"/>
      <dgm:spPr/>
    </dgm:pt>
    <dgm:pt modelId="{ACDF8214-3BF8-49D2-B6F0-12ECED5A18DA}" type="pres">
      <dgm:prSet presAssocID="{37F5B414-EA6D-4494-B538-55DFDECC1427}" presName="text" presStyleLbl="node1" presStyleIdx="4" presStyleCnt="7" custScaleX="161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5B488A-E8B7-4988-A314-9EF29D045FE3}" type="pres">
      <dgm:prSet presAssocID="{507DE0FA-7787-4F21-9E93-8E43C7BB4E18}" presName="space" presStyleCnt="0"/>
      <dgm:spPr/>
    </dgm:pt>
    <dgm:pt modelId="{4BF6B17D-C2EF-417C-BFB5-84B3881DF845}" type="pres">
      <dgm:prSet presAssocID="{98E9DEFA-D5B4-4CC0-8E8D-1A5C7DE515A8}" presName="text" presStyleLbl="node1" presStyleIdx="5" presStyleCnt="7" custScaleX="1709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1BB40C-653B-4079-BF31-D9679796BB95}" type="pres">
      <dgm:prSet presAssocID="{CEF79563-D9C5-4CA1-A5FA-57AF8119A12C}" presName="space" presStyleCnt="0"/>
      <dgm:spPr/>
    </dgm:pt>
    <dgm:pt modelId="{6D85E044-BA2F-4DC3-BFD8-B208267EB244}" type="pres">
      <dgm:prSet presAssocID="{803DA04B-442D-4EFB-BA31-80EB0265123F}" presName="text" presStyleLbl="node1" presStyleIdx="6" presStyleCnt="7" custScaleX="2126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FA0243C-68D9-4CC5-A5F4-67908754DBC9}" type="presOf" srcId="{932DF646-4D43-4780-A9D6-8A7EFCD3E92D}" destId="{204937AB-0EC4-495F-95A4-6357EE31CEDD}" srcOrd="0" destOrd="0" presId="urn:diagrams.loki3.com/VaryingWidthList+Icon"/>
    <dgm:cxn modelId="{DA1A1EEF-DF68-47A0-8CF5-445A28646203}" type="presOf" srcId="{26E3DD81-CC18-4E8A-B3E6-A3D34A906617}" destId="{7B14A27B-9FB8-4BAC-8239-56BB502A4807}" srcOrd="0" destOrd="0" presId="urn:diagrams.loki3.com/VaryingWidthList+Icon"/>
    <dgm:cxn modelId="{987ACD6E-C0FC-413E-8024-DFB12990B0A9}" type="presOf" srcId="{803DA04B-442D-4EFB-BA31-80EB0265123F}" destId="{6D85E044-BA2F-4DC3-BFD8-B208267EB244}" srcOrd="0" destOrd="0" presId="urn:diagrams.loki3.com/VaryingWidthList+Icon"/>
    <dgm:cxn modelId="{EF988BAA-4B85-49AB-9AD3-ABC11AAE5A76}" type="presOf" srcId="{37F5B414-EA6D-4494-B538-55DFDECC1427}" destId="{ACDF8214-3BF8-49D2-B6F0-12ECED5A18DA}" srcOrd="0" destOrd="0" presId="urn:diagrams.loki3.com/VaryingWidthList+Icon"/>
    <dgm:cxn modelId="{256E5D8C-DEE3-4797-A429-DEED925BDAD0}" srcId="{26E3DD81-CC18-4E8A-B3E6-A3D34A906617}" destId="{FD489343-F927-4C98-8213-8D8BCFC95B24}" srcOrd="0" destOrd="0" parTransId="{F6D2416F-D1B2-4B27-9EC7-AA3971563E03}" sibTransId="{C0D093FC-A685-4BF5-B716-5CE61C4324BB}"/>
    <dgm:cxn modelId="{8C8CD1DB-5CEB-466E-97E2-686C5D8C0517}" type="presOf" srcId="{FD489343-F927-4C98-8213-8D8BCFC95B24}" destId="{2815EB81-2368-4CD6-93E4-603343003FD7}" srcOrd="0" destOrd="0" presId="urn:diagrams.loki3.com/VaryingWidthList+Icon"/>
    <dgm:cxn modelId="{124423AF-1E78-4EF6-A7B3-793B895FEFF8}" srcId="{26E3DD81-CC18-4E8A-B3E6-A3D34A906617}" destId="{803DA04B-442D-4EFB-BA31-80EB0265123F}" srcOrd="6" destOrd="0" parTransId="{482EBA26-8A76-4546-A42A-FF0ABD456F46}" sibTransId="{AEA6469E-F7BC-4D26-9C7F-680460996042}"/>
    <dgm:cxn modelId="{9DE98ABD-1521-4ACC-9DBF-CFBD4171731D}" srcId="{26E3DD81-CC18-4E8A-B3E6-A3D34A906617}" destId="{37F5B414-EA6D-4494-B538-55DFDECC1427}" srcOrd="4" destOrd="0" parTransId="{EAED2742-CCED-4755-888A-C537B77BEDCC}" sibTransId="{507DE0FA-7787-4F21-9E93-8E43C7BB4E18}"/>
    <dgm:cxn modelId="{279684D3-1F1E-4568-B360-381B5D57A3E2}" type="presOf" srcId="{98E9DEFA-D5B4-4CC0-8E8D-1A5C7DE515A8}" destId="{4BF6B17D-C2EF-417C-BFB5-84B3881DF845}" srcOrd="0" destOrd="0" presId="urn:diagrams.loki3.com/VaryingWidthList+Icon"/>
    <dgm:cxn modelId="{3AE62CFF-040B-44F5-ACD8-37221136535F}" srcId="{26E3DD81-CC18-4E8A-B3E6-A3D34A906617}" destId="{932DF646-4D43-4780-A9D6-8A7EFCD3E92D}" srcOrd="2" destOrd="0" parTransId="{559D9F5D-3594-41BC-AB10-E41176E9715A}" sibTransId="{7FB0C9FE-A463-4D2F-BF26-B5A16B142DEA}"/>
    <dgm:cxn modelId="{F8576BC3-C827-4749-95F9-47964F36CFCF}" type="presOf" srcId="{6B56B109-2C04-4AF9-B588-9FE264DBFE9F}" destId="{9684E41C-CAF1-4D49-B1A2-1591CC04FC24}" srcOrd="0" destOrd="0" presId="urn:diagrams.loki3.com/VaryingWidthList+Icon"/>
    <dgm:cxn modelId="{8FD0EB4A-8B0B-44D3-BF9C-75CF13B661A5}" srcId="{26E3DD81-CC18-4E8A-B3E6-A3D34A906617}" destId="{8FD4C819-B3EC-467E-A10E-E83A441A56CC}" srcOrd="1" destOrd="0" parTransId="{458A3466-D013-41D2-8F7A-892179607898}" sibTransId="{6C90F357-56A0-42A3-A549-03A71AAA5F81}"/>
    <dgm:cxn modelId="{A52B7DB5-6CCB-4F82-BA5A-C96BDFD14A3A}" srcId="{26E3DD81-CC18-4E8A-B3E6-A3D34A906617}" destId="{6B56B109-2C04-4AF9-B588-9FE264DBFE9F}" srcOrd="3" destOrd="0" parTransId="{88C0DC72-B977-4645-A5D1-9FADB3FDEBCE}" sibTransId="{AE9F7F06-A47C-44AA-B9B8-BE120F61022A}"/>
    <dgm:cxn modelId="{047B6B58-9C0E-44BD-9883-A248944233B4}" srcId="{26E3DD81-CC18-4E8A-B3E6-A3D34A906617}" destId="{98E9DEFA-D5B4-4CC0-8E8D-1A5C7DE515A8}" srcOrd="5" destOrd="0" parTransId="{3BF17D9D-0BA1-43C6-BEF6-50290BC7560D}" sibTransId="{CEF79563-D9C5-4CA1-A5FA-57AF8119A12C}"/>
    <dgm:cxn modelId="{A22FE58E-A77B-4060-9556-DC0949259741}" type="presOf" srcId="{8FD4C819-B3EC-467E-A10E-E83A441A56CC}" destId="{511564EB-2143-4B7F-8083-187EC4D834BA}" srcOrd="0" destOrd="0" presId="urn:diagrams.loki3.com/VaryingWidthList+Icon"/>
    <dgm:cxn modelId="{D9244BC7-850F-4CBA-9A40-26330DDFDB7E}" type="presParOf" srcId="{7B14A27B-9FB8-4BAC-8239-56BB502A4807}" destId="{2815EB81-2368-4CD6-93E4-603343003FD7}" srcOrd="0" destOrd="0" presId="urn:diagrams.loki3.com/VaryingWidthList+Icon"/>
    <dgm:cxn modelId="{D63B847D-303A-4653-A953-79BD5FD0EBBF}" type="presParOf" srcId="{7B14A27B-9FB8-4BAC-8239-56BB502A4807}" destId="{60DFF8F0-2614-45E0-8B8D-3470930499CD}" srcOrd="1" destOrd="0" presId="urn:diagrams.loki3.com/VaryingWidthList+Icon"/>
    <dgm:cxn modelId="{75B7077A-8A62-464A-BAAD-AC727BAE5748}" type="presParOf" srcId="{7B14A27B-9FB8-4BAC-8239-56BB502A4807}" destId="{511564EB-2143-4B7F-8083-187EC4D834BA}" srcOrd="2" destOrd="0" presId="urn:diagrams.loki3.com/VaryingWidthList+Icon"/>
    <dgm:cxn modelId="{2B7B95FF-FB17-4B4E-B076-06C612E72EA5}" type="presParOf" srcId="{7B14A27B-9FB8-4BAC-8239-56BB502A4807}" destId="{D5373E34-E6C0-4407-8EC7-694C0B56F4C4}" srcOrd="3" destOrd="0" presId="urn:diagrams.loki3.com/VaryingWidthList+Icon"/>
    <dgm:cxn modelId="{8F12FDD1-578F-4220-B556-D02836CFF956}" type="presParOf" srcId="{7B14A27B-9FB8-4BAC-8239-56BB502A4807}" destId="{204937AB-0EC4-495F-95A4-6357EE31CEDD}" srcOrd="4" destOrd="0" presId="urn:diagrams.loki3.com/VaryingWidthList+Icon"/>
    <dgm:cxn modelId="{3658315A-AD45-422C-9A3D-1C7482D4FC16}" type="presParOf" srcId="{7B14A27B-9FB8-4BAC-8239-56BB502A4807}" destId="{4E451B98-44B6-4346-A769-35F1F0A5C8AA}" srcOrd="5" destOrd="0" presId="urn:diagrams.loki3.com/VaryingWidthList+Icon"/>
    <dgm:cxn modelId="{CEAB463C-73B9-4828-A867-ECA9986777D8}" type="presParOf" srcId="{7B14A27B-9FB8-4BAC-8239-56BB502A4807}" destId="{9684E41C-CAF1-4D49-B1A2-1591CC04FC24}" srcOrd="6" destOrd="0" presId="urn:diagrams.loki3.com/VaryingWidthList+Icon"/>
    <dgm:cxn modelId="{740BA698-EA2E-40C1-84EF-13AEAB10B35D}" type="presParOf" srcId="{7B14A27B-9FB8-4BAC-8239-56BB502A4807}" destId="{46C899E1-76C2-4763-8AE4-F2B6B1B7535A}" srcOrd="7" destOrd="0" presId="urn:diagrams.loki3.com/VaryingWidthList+Icon"/>
    <dgm:cxn modelId="{0488BC2D-352F-4927-8C14-ED5A3EB19F9F}" type="presParOf" srcId="{7B14A27B-9FB8-4BAC-8239-56BB502A4807}" destId="{ACDF8214-3BF8-49D2-B6F0-12ECED5A18DA}" srcOrd="8" destOrd="0" presId="urn:diagrams.loki3.com/VaryingWidthList+Icon"/>
    <dgm:cxn modelId="{F91E57BF-C35D-4E0F-B5DD-7E7A72B9182F}" type="presParOf" srcId="{7B14A27B-9FB8-4BAC-8239-56BB502A4807}" destId="{625B488A-E8B7-4988-A314-9EF29D045FE3}" srcOrd="9" destOrd="0" presId="urn:diagrams.loki3.com/VaryingWidthList+Icon"/>
    <dgm:cxn modelId="{18F616A1-B163-42E4-A22B-DA571008EBC2}" type="presParOf" srcId="{7B14A27B-9FB8-4BAC-8239-56BB502A4807}" destId="{4BF6B17D-C2EF-417C-BFB5-84B3881DF845}" srcOrd="10" destOrd="0" presId="urn:diagrams.loki3.com/VaryingWidthList+Icon"/>
    <dgm:cxn modelId="{655E295B-875C-4857-87B4-851FE84C44D8}" type="presParOf" srcId="{7B14A27B-9FB8-4BAC-8239-56BB502A4807}" destId="{041BB40C-653B-4079-BF31-D9679796BB95}" srcOrd="11" destOrd="0" presId="urn:diagrams.loki3.com/VaryingWidthList+Icon"/>
    <dgm:cxn modelId="{A667FFDE-6C4E-4026-ACF1-73C55298A7BC}" type="presParOf" srcId="{7B14A27B-9FB8-4BAC-8239-56BB502A4807}" destId="{6D85E044-BA2F-4DC3-BFD8-B208267EB244}" srcOrd="12" destOrd="0" presId="urn:diagrams.loki3.com/VaryingWidth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VaryingWidthList+Icon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AE2A-5071-4774-9914-3FB056553D5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1E65-53A9-454E-815A-12C8D3FA19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AE2A-5071-4774-9914-3FB056553D5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1E65-53A9-454E-815A-12C8D3FA19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AE2A-5071-4774-9914-3FB056553D5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1E65-53A9-454E-815A-12C8D3FA19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AE2A-5071-4774-9914-3FB056553D5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1E65-53A9-454E-815A-12C8D3FA19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AE2A-5071-4774-9914-3FB056553D5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1E65-53A9-454E-815A-12C8D3FA19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AE2A-5071-4774-9914-3FB056553D5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1E65-53A9-454E-815A-12C8D3FA19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AE2A-5071-4774-9914-3FB056553D5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1E65-53A9-454E-815A-12C8D3FA19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AE2A-5071-4774-9914-3FB056553D5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1E65-53A9-454E-815A-12C8D3FA19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AE2A-5071-4774-9914-3FB056553D5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1E65-53A9-454E-815A-12C8D3FA19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AE2A-5071-4774-9914-3FB056553D5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1E65-53A9-454E-815A-12C8D3FA19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AE2A-5071-4774-9914-3FB056553D5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1E65-53A9-454E-815A-12C8D3FA1960}" type="slidenum">
              <a:rPr lang="en-US" smtClean="0"/>
              <a:t>‹#›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5AE2A-5071-4774-9914-3FB056553D5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31E65-53A9-454E-815A-12C8D3FA1960}" type="slidenum">
              <a:rPr lang="en-US" smtClean="0"/>
              <a:t>‹#›</a:t>
            </a:fld>
            <a:endParaRPr lang="en-US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840" y="2286000"/>
            <a:ext cx="8474075" cy="147002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Chapter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12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Career Development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Services for Clients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Who Are Justice-Involved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34000"/>
            <a:ext cx="4968875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943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829755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Available Record Modifications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524955" cy="40514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Dismissal. Some criminal charges </a:t>
            </a:r>
            <a:r>
              <a:rPr lang="en-US" sz="2000" b="1" dirty="0" smtClean="0"/>
              <a:t>are dismissed </a:t>
            </a:r>
            <a:r>
              <a:rPr lang="en-US" sz="2000" b="1" dirty="0"/>
              <a:t>before proceeding to trial </a:t>
            </a:r>
            <a:r>
              <a:rPr lang="en-US" sz="2000" b="1" dirty="0" smtClean="0"/>
              <a:t>or plea.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0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Expungement</a:t>
            </a:r>
            <a:r>
              <a:rPr lang="en-US" sz="2000" b="1" dirty="0"/>
              <a:t>. This modification </a:t>
            </a:r>
            <a:r>
              <a:rPr lang="en-US" sz="2000" b="1" dirty="0" smtClean="0"/>
              <a:t>allows for </a:t>
            </a:r>
            <a:r>
              <a:rPr lang="en-US" sz="2000" b="1" dirty="0"/>
              <a:t>certain offenses to be </a:t>
            </a:r>
            <a:r>
              <a:rPr lang="en-US" sz="2000" b="1" dirty="0" smtClean="0"/>
              <a:t>expunged or </a:t>
            </a:r>
            <a:r>
              <a:rPr lang="en-US" sz="2000" b="1" dirty="0"/>
              <a:t>considered dismissed on a </a:t>
            </a:r>
            <a:r>
              <a:rPr lang="en-US" sz="2000" b="1" dirty="0" smtClean="0"/>
              <a:t>criminal record.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0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Certificate </a:t>
            </a:r>
            <a:r>
              <a:rPr lang="en-US" sz="2000" b="1" dirty="0"/>
              <a:t>of Rehabilitation. A </a:t>
            </a:r>
            <a:r>
              <a:rPr lang="en-US" sz="2000" b="1" dirty="0" smtClean="0"/>
              <a:t>Certificate of </a:t>
            </a:r>
            <a:r>
              <a:rPr lang="en-US" sz="2000" b="1" dirty="0"/>
              <a:t>Rehabilitation is issued by a judge </a:t>
            </a:r>
            <a:r>
              <a:rPr lang="en-US" sz="2000" b="1" dirty="0" smtClean="0"/>
              <a:t>and seals </a:t>
            </a:r>
            <a:r>
              <a:rPr lang="en-US" sz="2000" b="1" dirty="0"/>
              <a:t>records of felony convictions.</a:t>
            </a:r>
          </a:p>
        </p:txBody>
      </p:sp>
    </p:spTree>
    <p:extLst>
      <p:ext uri="{BB962C8B-B14F-4D97-AF65-F5344CB8AC3E}">
        <p14:creationId xmlns:p14="http://schemas.microsoft.com/office/powerpoint/2010/main" val="1491166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Role of Retention in Service Delivery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1"/>
            <a:ext cx="7924800" cy="4800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Pre-Placement Retention </a:t>
            </a:r>
            <a:r>
              <a:rPr lang="en-US" b="1" dirty="0" smtClean="0"/>
              <a:t>Strategies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Possible areas </a:t>
            </a:r>
            <a:r>
              <a:rPr lang="en-US" b="1" dirty="0" smtClean="0"/>
              <a:t>to cover </a:t>
            </a:r>
            <a:r>
              <a:rPr lang="en-US" b="1" dirty="0"/>
              <a:t>include: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Attendance </a:t>
            </a:r>
            <a:r>
              <a:rPr lang="en-US" b="1" dirty="0"/>
              <a:t>and </a:t>
            </a:r>
            <a:r>
              <a:rPr lang="en-US" b="1" dirty="0" smtClean="0"/>
              <a:t>punctuality</a:t>
            </a:r>
            <a:endParaRPr lang="en-US" b="1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Communication </a:t>
            </a:r>
            <a:r>
              <a:rPr lang="en-US" b="1" dirty="0"/>
              <a:t>skills on the </a:t>
            </a:r>
            <a:r>
              <a:rPr lang="en-US" b="1" dirty="0" smtClean="0"/>
              <a:t>job</a:t>
            </a:r>
            <a:endParaRPr lang="en-US" b="1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Reasons </a:t>
            </a:r>
            <a:r>
              <a:rPr lang="en-US" b="1" dirty="0"/>
              <a:t>for </a:t>
            </a:r>
            <a:r>
              <a:rPr lang="en-US" b="1" dirty="0" smtClean="0"/>
              <a:t>termination</a:t>
            </a:r>
            <a:endParaRPr lang="en-US" b="1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Respect </a:t>
            </a:r>
            <a:r>
              <a:rPr lang="en-US" b="1" dirty="0"/>
              <a:t>in the </a:t>
            </a:r>
            <a:r>
              <a:rPr lang="en-US" b="1" dirty="0" smtClean="0"/>
              <a:t>workplace</a:t>
            </a:r>
            <a:endParaRPr lang="en-US" b="1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Dealing </a:t>
            </a:r>
            <a:r>
              <a:rPr lang="en-US" b="1" dirty="0"/>
              <a:t>with a difficult boss or </a:t>
            </a:r>
            <a:r>
              <a:rPr lang="en-US" b="1" dirty="0" smtClean="0"/>
              <a:t>co-worker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Employment Retention </a:t>
            </a:r>
            <a:r>
              <a:rPr lang="en-US" b="1" dirty="0" smtClean="0"/>
              <a:t>Concerns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Post-Placement Retention </a:t>
            </a:r>
            <a:r>
              <a:rPr lang="en-US" b="1" dirty="0" smtClean="0"/>
              <a:t>Strategies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Retention </a:t>
            </a:r>
            <a:r>
              <a:rPr lang="en-US" b="1" dirty="0" smtClean="0"/>
              <a:t>Agreement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Job Club and </a:t>
            </a:r>
            <a:r>
              <a:rPr lang="en-US" b="1" dirty="0" smtClean="0"/>
              <a:t>Mentoring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Incentives and Recognition</a:t>
            </a:r>
          </a:p>
        </p:txBody>
      </p:sp>
    </p:spTree>
    <p:extLst>
      <p:ext uri="{BB962C8B-B14F-4D97-AF65-F5344CB8AC3E}">
        <p14:creationId xmlns:p14="http://schemas.microsoft.com/office/powerpoint/2010/main" val="1987349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Strengthening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Employer Relationships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924800" cy="48767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Addressing common fears </a:t>
            </a:r>
            <a:r>
              <a:rPr lang="en-US" b="1" dirty="0"/>
              <a:t>associated with hiring individuals who </a:t>
            </a:r>
            <a:r>
              <a:rPr lang="en-US" b="1" dirty="0" smtClean="0"/>
              <a:t>are justice-involved</a:t>
            </a:r>
            <a:r>
              <a:rPr lang="en-US" b="1" dirty="0"/>
              <a:t>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“</a:t>
            </a:r>
            <a:r>
              <a:rPr lang="en-US" b="1" dirty="0"/>
              <a:t>All ex-offenders are the ‘same’ and </a:t>
            </a:r>
            <a:r>
              <a:rPr lang="en-US" b="1" dirty="0" smtClean="0"/>
              <a:t>commit violent </a:t>
            </a:r>
            <a:r>
              <a:rPr lang="en-US" b="1" dirty="0"/>
              <a:t>crimes.”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“</a:t>
            </a:r>
            <a:r>
              <a:rPr lang="en-US" b="1" dirty="0"/>
              <a:t>People with criminal records can’t </a:t>
            </a:r>
            <a:r>
              <a:rPr lang="en-US" b="1" dirty="0" smtClean="0"/>
              <a:t>be trusted </a:t>
            </a:r>
            <a:r>
              <a:rPr lang="en-US" b="1" dirty="0"/>
              <a:t>as good employees.”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“</a:t>
            </a:r>
            <a:r>
              <a:rPr lang="en-US" b="1" dirty="0"/>
              <a:t>They have a poor work ethic and </a:t>
            </a:r>
            <a:r>
              <a:rPr lang="en-US" b="1" dirty="0" smtClean="0"/>
              <a:t>need close </a:t>
            </a:r>
            <a:r>
              <a:rPr lang="en-US" b="1" dirty="0"/>
              <a:t>supervision.”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“</a:t>
            </a:r>
            <a:r>
              <a:rPr lang="en-US" b="1" dirty="0"/>
              <a:t>If they’ve broken the law once, they’ll do </a:t>
            </a:r>
            <a:r>
              <a:rPr lang="en-US" b="1" dirty="0" smtClean="0"/>
              <a:t>it again</a:t>
            </a:r>
            <a:r>
              <a:rPr lang="en-US" b="1" dirty="0"/>
              <a:t>.”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“</a:t>
            </a:r>
            <a:r>
              <a:rPr lang="en-US" b="1" dirty="0"/>
              <a:t>Hiring an ex-offender can result in </a:t>
            </a:r>
            <a:r>
              <a:rPr lang="en-US" b="1" dirty="0" smtClean="0"/>
              <a:t>a lawsuit.”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Legal Guidelines Related to </a:t>
            </a:r>
            <a:r>
              <a:rPr lang="en-US" b="1" dirty="0" smtClean="0"/>
              <a:t>Hiring Justice-Involved Individuals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Work Opportunity Tax </a:t>
            </a:r>
            <a:r>
              <a:rPr lang="en-US" b="1" dirty="0" smtClean="0"/>
              <a:t>Credit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Fidelity Bonding Program</a:t>
            </a:r>
          </a:p>
        </p:txBody>
      </p:sp>
    </p:spTree>
    <p:extLst>
      <p:ext uri="{BB962C8B-B14F-4D97-AF65-F5344CB8AC3E}">
        <p14:creationId xmlns:p14="http://schemas.microsoft.com/office/powerpoint/2010/main" val="2080073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7753555" cy="92447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Learning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Objectives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8427188"/>
              </p:ext>
            </p:extLst>
          </p:nvPr>
        </p:nvGraphicFramePr>
        <p:xfrm>
          <a:off x="533400" y="1371600"/>
          <a:ext cx="807720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1709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524955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Understanding the Corrections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9248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Classification and Definitions </a:t>
            </a:r>
            <a:r>
              <a:rPr lang="en-US" sz="2000" b="1" dirty="0" smtClean="0"/>
              <a:t>of Offenses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Infraction: Minor offense where no jail time </a:t>
            </a:r>
            <a:r>
              <a:rPr lang="en-US" sz="2000" b="1" dirty="0" smtClean="0"/>
              <a:t>is imposed.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Misdemeanor: An intermediate offense </a:t>
            </a:r>
            <a:r>
              <a:rPr lang="en-US" sz="2000" b="1" dirty="0" smtClean="0"/>
              <a:t>with the </a:t>
            </a:r>
            <a:r>
              <a:rPr lang="en-US" sz="2000" b="1" dirty="0"/>
              <a:t>maximum sentence being up to one year in the county jail</a:t>
            </a:r>
            <a:r>
              <a:rPr lang="en-US" sz="2000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Felony: The most serious classification </a:t>
            </a:r>
            <a:r>
              <a:rPr lang="en-US" sz="2000" b="1" dirty="0" smtClean="0"/>
              <a:t>of offense</a:t>
            </a:r>
            <a:r>
              <a:rPr lang="en-US" sz="2000" b="1" dirty="0"/>
              <a:t>, which includes possible </a:t>
            </a:r>
            <a:r>
              <a:rPr lang="en-US" sz="2000" b="1" dirty="0" smtClean="0"/>
              <a:t>incarceration in </a:t>
            </a:r>
            <a:r>
              <a:rPr lang="en-US" sz="2000" b="1" dirty="0"/>
              <a:t>a state or federal </a:t>
            </a:r>
            <a:r>
              <a:rPr lang="en-US" sz="2000" b="1" dirty="0" smtClean="0"/>
              <a:t>prison.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/>
              <a:t>four major </a:t>
            </a:r>
            <a:r>
              <a:rPr lang="en-US" sz="1800" b="1" dirty="0" smtClean="0"/>
              <a:t>crime categories of felonies: </a:t>
            </a:r>
            <a:r>
              <a:rPr lang="en-US" sz="1800" b="1" dirty="0"/>
              <a:t>Violent, Property, Drug </a:t>
            </a:r>
            <a:r>
              <a:rPr lang="en-US" sz="1800" b="1" dirty="0" smtClean="0"/>
              <a:t>and Public-order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863066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Overview of Corrections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153400" cy="4648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b="1" dirty="0"/>
              <a:t>Community Correction </a:t>
            </a:r>
            <a:r>
              <a:rPr lang="en-US" sz="1900" b="1" dirty="0" smtClean="0"/>
              <a:t>and Supervision</a:t>
            </a:r>
            <a:r>
              <a:rPr lang="en-US" sz="1900" b="1" dirty="0"/>
              <a:t>. This involves </a:t>
            </a:r>
            <a:r>
              <a:rPr lang="en-US" sz="1900" b="1" dirty="0" smtClean="0"/>
              <a:t>direct supervision </a:t>
            </a:r>
            <a:r>
              <a:rPr lang="en-US" sz="1900" b="1" dirty="0"/>
              <a:t>of individuals in lieu </a:t>
            </a:r>
            <a:r>
              <a:rPr lang="en-US" sz="1900" b="1" dirty="0" smtClean="0"/>
              <a:t>of incarceration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Probation – Probation may be offered </a:t>
            </a:r>
            <a:r>
              <a:rPr lang="en-US" b="1" dirty="0" smtClean="0"/>
              <a:t>to individuals </a:t>
            </a:r>
            <a:r>
              <a:rPr lang="en-US" b="1" dirty="0"/>
              <a:t>whose offense is </a:t>
            </a:r>
            <a:r>
              <a:rPr lang="en-US" b="1" dirty="0" smtClean="0"/>
              <a:t>considered of </a:t>
            </a:r>
            <a:r>
              <a:rPr lang="en-US" b="1" dirty="0"/>
              <a:t>a low </a:t>
            </a:r>
            <a:r>
              <a:rPr lang="en-US" b="1" dirty="0" smtClean="0"/>
              <a:t>severity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Parole – An individual serving prison </a:t>
            </a:r>
            <a:r>
              <a:rPr lang="en-US" b="1" dirty="0" smtClean="0"/>
              <a:t>time may </a:t>
            </a:r>
            <a:r>
              <a:rPr lang="en-US" b="1" dirty="0"/>
              <a:t>be offered conditional release </a:t>
            </a:r>
            <a:r>
              <a:rPr lang="en-US" b="1" dirty="0" smtClean="0"/>
              <a:t>from prison </a:t>
            </a:r>
            <a:r>
              <a:rPr lang="en-US" b="1" dirty="0"/>
              <a:t>to serve the remaining </a:t>
            </a:r>
            <a:r>
              <a:rPr lang="en-US" b="1" dirty="0" smtClean="0"/>
              <a:t>portion of </a:t>
            </a:r>
            <a:r>
              <a:rPr lang="en-US" b="1" dirty="0"/>
              <a:t>their sentence in the </a:t>
            </a:r>
            <a:r>
              <a:rPr lang="en-US" b="1" dirty="0" smtClean="0"/>
              <a:t>community</a:t>
            </a:r>
          </a:p>
          <a:p>
            <a:pPr marL="0" indent="0">
              <a:buNone/>
            </a:pPr>
            <a:r>
              <a:rPr lang="en-US" b="1" dirty="0"/>
              <a:t>Detention and </a:t>
            </a:r>
            <a:r>
              <a:rPr lang="en-US" b="1" dirty="0" smtClean="0"/>
              <a:t>Incarceration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Prisons are more about </a:t>
            </a:r>
            <a:r>
              <a:rPr lang="en-US" b="1" dirty="0" smtClean="0"/>
              <a:t>long-term incarceration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Jails are short-term facilities and </a:t>
            </a:r>
            <a:r>
              <a:rPr lang="en-US" b="1" dirty="0" smtClean="0"/>
              <a:t>are usually </a:t>
            </a:r>
            <a:r>
              <a:rPr lang="en-US" b="1" dirty="0"/>
              <a:t>locally </a:t>
            </a:r>
            <a:r>
              <a:rPr lang="en-US" b="1" dirty="0" smtClean="0"/>
              <a:t>operated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Juvenile detention centers are </a:t>
            </a:r>
            <a:r>
              <a:rPr lang="en-US" b="1" dirty="0" smtClean="0"/>
              <a:t>for minors </a:t>
            </a:r>
            <a:r>
              <a:rPr lang="en-US" b="1" dirty="0"/>
              <a:t>under the age of 17 who </a:t>
            </a:r>
            <a:r>
              <a:rPr lang="en-US" b="1" dirty="0" smtClean="0"/>
              <a:t>commit crimes </a:t>
            </a:r>
            <a:r>
              <a:rPr lang="en-US" b="1" dirty="0"/>
              <a:t>that require incarceration.</a:t>
            </a:r>
          </a:p>
        </p:txBody>
      </p:sp>
    </p:spTree>
    <p:extLst>
      <p:ext uri="{BB962C8B-B14F-4D97-AF65-F5344CB8AC3E}">
        <p14:creationId xmlns:p14="http://schemas.microsoft.com/office/powerpoint/2010/main" val="296767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0010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Potential Barriers to Employment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848600" cy="48005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Recidivism - defined </a:t>
            </a:r>
            <a:r>
              <a:rPr lang="en-US" b="1" dirty="0"/>
              <a:t>as a person’s </a:t>
            </a:r>
            <a:r>
              <a:rPr lang="en-US" b="1" dirty="0" smtClean="0"/>
              <a:t>relapse into </a:t>
            </a:r>
            <a:r>
              <a:rPr lang="en-US" b="1" dirty="0"/>
              <a:t>criminal behavior after the person </a:t>
            </a:r>
            <a:r>
              <a:rPr lang="en-US" b="1" dirty="0" smtClean="0"/>
              <a:t>has undergone </a:t>
            </a:r>
            <a:r>
              <a:rPr lang="en-US" b="1" dirty="0"/>
              <a:t>some type of </a:t>
            </a:r>
            <a:r>
              <a:rPr lang="en-US" b="1" dirty="0" smtClean="0"/>
              <a:t>intervention for a crime</a:t>
            </a:r>
          </a:p>
          <a:p>
            <a:pPr marL="400050" lvl="1" indent="0">
              <a:buNone/>
            </a:pPr>
            <a:r>
              <a:rPr lang="en-US" b="1" dirty="0"/>
              <a:t>1. It is measured. </a:t>
            </a:r>
            <a:endParaRPr lang="en-US" b="1" dirty="0" smtClean="0"/>
          </a:p>
          <a:p>
            <a:pPr marL="400050" lvl="1" indent="0">
              <a:buNone/>
            </a:pPr>
            <a:r>
              <a:rPr lang="en-US" b="1" dirty="0"/>
              <a:t>2. It is time-related</a:t>
            </a:r>
            <a:r>
              <a:rPr lang="en-US" b="1" dirty="0" smtClean="0"/>
              <a:t>.</a:t>
            </a:r>
          </a:p>
          <a:p>
            <a:pPr marL="400050" lvl="1" indent="0">
              <a:buNone/>
            </a:pPr>
            <a:r>
              <a:rPr lang="en-US" b="1" dirty="0"/>
              <a:t>3. It is cost-related. </a:t>
            </a:r>
            <a:endParaRPr lang="en-US" b="1" dirty="0" smtClean="0"/>
          </a:p>
          <a:p>
            <a:pPr marL="400050" lvl="1" indent="0">
              <a:buNone/>
            </a:pPr>
            <a:r>
              <a:rPr lang="en-US" b="1" dirty="0" smtClean="0"/>
              <a:t>4</a:t>
            </a:r>
            <a:r>
              <a:rPr lang="en-US" b="1" dirty="0"/>
              <a:t>. It is crime-related</a:t>
            </a:r>
            <a:r>
              <a:rPr lang="en-US" b="1" dirty="0" smtClean="0"/>
              <a:t>.</a:t>
            </a:r>
          </a:p>
          <a:p>
            <a:pPr marL="400050" lvl="1" indent="0">
              <a:buNone/>
            </a:pPr>
            <a:r>
              <a:rPr lang="en-US" b="1" dirty="0"/>
              <a:t>5. It is a core concern</a:t>
            </a:r>
            <a:r>
              <a:rPr lang="en-US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Addressing Criminogenic Needs - characteristics, traits, </a:t>
            </a:r>
            <a:r>
              <a:rPr lang="en-US" b="1" dirty="0" smtClean="0"/>
              <a:t>or problems </a:t>
            </a:r>
            <a:r>
              <a:rPr lang="en-US" b="1" dirty="0"/>
              <a:t>that directly influence an </a:t>
            </a:r>
            <a:r>
              <a:rPr lang="en-US" b="1" dirty="0" smtClean="0"/>
              <a:t>individual’s probability </a:t>
            </a:r>
            <a:r>
              <a:rPr lang="en-US" b="1" dirty="0"/>
              <a:t>of reoffending or </a:t>
            </a:r>
            <a:r>
              <a:rPr lang="en-US" b="1" dirty="0" smtClean="0"/>
              <a:t>committing another crime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Understanding the Role </a:t>
            </a:r>
            <a:r>
              <a:rPr lang="en-US" b="1" dirty="0" smtClean="0"/>
              <a:t>of Generational </a:t>
            </a:r>
            <a:r>
              <a:rPr lang="en-US" b="1" dirty="0"/>
              <a:t>Poverty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30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79248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Key Service Delivery Strategies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When Delivering Career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07361"/>
            <a:ext cx="7848600" cy="44410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Creating a Safe </a:t>
            </a:r>
            <a:r>
              <a:rPr lang="en-US" b="1" dirty="0" smtClean="0"/>
              <a:t>Environment</a:t>
            </a:r>
          </a:p>
          <a:p>
            <a:pPr marL="0" indent="0">
              <a:buNone/>
            </a:pPr>
            <a:r>
              <a:rPr lang="en-US" b="1" dirty="0"/>
              <a:t>Client </a:t>
            </a:r>
            <a:r>
              <a:rPr lang="en-US" b="1" dirty="0" smtClean="0"/>
              <a:t>Assessment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Key areas to assess include: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Individual’s </a:t>
            </a:r>
            <a:r>
              <a:rPr lang="en-US" b="1" dirty="0"/>
              <a:t>support network.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Basic </a:t>
            </a:r>
            <a:r>
              <a:rPr lang="en-US" b="1" dirty="0"/>
              <a:t>needs – housing, transportation</a:t>
            </a:r>
            <a:r>
              <a:rPr lang="en-US" b="1" dirty="0" smtClean="0"/>
              <a:t>, food/meals</a:t>
            </a:r>
            <a:r>
              <a:rPr lang="en-US" b="1" dirty="0"/>
              <a:t>, access to medical care, etc.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Overall </a:t>
            </a:r>
            <a:r>
              <a:rPr lang="en-US" b="1" dirty="0"/>
              <a:t>attitude toward </a:t>
            </a:r>
            <a:r>
              <a:rPr lang="en-US" b="1" dirty="0" smtClean="0"/>
              <a:t>work</a:t>
            </a:r>
          </a:p>
          <a:p>
            <a:pPr marL="0" indent="0">
              <a:buNone/>
            </a:pPr>
            <a:r>
              <a:rPr lang="en-US" b="1" dirty="0"/>
              <a:t>Meeting Basic </a:t>
            </a:r>
            <a:r>
              <a:rPr lang="en-US" b="1" dirty="0" smtClean="0"/>
              <a:t>Needs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Personal </a:t>
            </a:r>
            <a:r>
              <a:rPr lang="en-US" b="1" dirty="0" smtClean="0"/>
              <a:t>Barriers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Corrections Related </a:t>
            </a:r>
            <a:r>
              <a:rPr lang="en-US" b="1" dirty="0" smtClean="0"/>
              <a:t>Barriers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Legal or Societal Barriers</a:t>
            </a:r>
          </a:p>
        </p:txBody>
      </p:sp>
    </p:spTree>
    <p:extLst>
      <p:ext uri="{BB962C8B-B14F-4D97-AF65-F5344CB8AC3E}">
        <p14:creationId xmlns:p14="http://schemas.microsoft.com/office/powerpoint/2010/main" val="128908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5724"/>
            <a:ext cx="82296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Key Partnerships for Successful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Re-Entry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07361"/>
            <a:ext cx="8077200" cy="43648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Organizations or programs to consider </a:t>
            </a:r>
            <a:r>
              <a:rPr lang="en-US" b="1" dirty="0" smtClean="0"/>
              <a:t>that may </a:t>
            </a:r>
            <a:r>
              <a:rPr lang="en-US" b="1" dirty="0"/>
              <a:t>be critical to the success of </a:t>
            </a:r>
            <a:r>
              <a:rPr lang="en-US" b="1" dirty="0" smtClean="0"/>
              <a:t>justice-involved individuals </a:t>
            </a:r>
            <a:r>
              <a:rPr lang="en-US" b="1" dirty="0"/>
              <a:t>include: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Corrections </a:t>
            </a:r>
            <a:r>
              <a:rPr lang="en-US" b="1" dirty="0"/>
              <a:t>and law </a:t>
            </a:r>
            <a:r>
              <a:rPr lang="en-US" b="1" dirty="0" smtClean="0"/>
              <a:t>enforcement</a:t>
            </a:r>
            <a:endParaRPr lang="en-US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Disability-related services</a:t>
            </a:r>
            <a:endParaRPr lang="en-US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Housing providers</a:t>
            </a:r>
            <a:endParaRPr lang="en-US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Faith-based </a:t>
            </a:r>
            <a:r>
              <a:rPr lang="en-US" b="1" dirty="0"/>
              <a:t>and community </a:t>
            </a:r>
            <a:r>
              <a:rPr lang="en-US" b="1" dirty="0" smtClean="0"/>
              <a:t>organizations</a:t>
            </a:r>
            <a:endParaRPr lang="en-US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Legal </a:t>
            </a:r>
            <a:r>
              <a:rPr lang="en-US" b="1" dirty="0"/>
              <a:t>assistance and </a:t>
            </a:r>
            <a:r>
              <a:rPr lang="en-US" b="1" dirty="0" smtClean="0"/>
              <a:t>education</a:t>
            </a:r>
            <a:endParaRPr lang="en-US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Employment </a:t>
            </a:r>
            <a:r>
              <a:rPr lang="en-US" b="1" dirty="0"/>
              <a:t>services (YOU!)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Children </a:t>
            </a:r>
            <a:r>
              <a:rPr lang="en-US" b="1" dirty="0"/>
              <a:t>and family </a:t>
            </a:r>
            <a:r>
              <a:rPr lang="en-US" b="1" dirty="0" smtClean="0"/>
              <a:t>services</a:t>
            </a:r>
            <a:endParaRPr lang="en-US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Local businesses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31182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125113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Preparing Clients for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7601155" cy="5486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Paperwork </a:t>
            </a:r>
            <a:r>
              <a:rPr lang="en-US" b="1" dirty="0" smtClean="0"/>
              <a:t>Must-Haves and Records Check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Resume and Application </a:t>
            </a:r>
            <a:r>
              <a:rPr lang="en-US" b="1" dirty="0" smtClean="0"/>
              <a:t>Challenges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Client’s living </a:t>
            </a:r>
            <a:r>
              <a:rPr lang="en-US" b="1" dirty="0" smtClean="0"/>
              <a:t>arrangement </a:t>
            </a:r>
            <a:r>
              <a:rPr lang="en-US" b="1" dirty="0"/>
              <a:t>a</a:t>
            </a:r>
            <a:r>
              <a:rPr lang="en-US" b="1" dirty="0" smtClean="0"/>
              <a:t>nd mobility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Work </a:t>
            </a:r>
            <a:r>
              <a:rPr lang="en-US" b="1" dirty="0" smtClean="0"/>
              <a:t>requirements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Computer restrictions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Alcohol usage </a:t>
            </a:r>
            <a:r>
              <a:rPr lang="en-US" b="1" dirty="0" smtClean="0"/>
              <a:t>restrictions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da-DK" b="1" dirty="0"/>
              <a:t>Gang or former gang </a:t>
            </a:r>
            <a:r>
              <a:rPr lang="da-DK" b="1" dirty="0" smtClean="0"/>
              <a:t>affiliation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Child support </a:t>
            </a:r>
            <a:r>
              <a:rPr lang="en-US" b="1" dirty="0" smtClean="0"/>
              <a:t>and Restitution requirements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Answering </a:t>
            </a:r>
            <a:r>
              <a:rPr lang="en-US" b="1" dirty="0"/>
              <a:t>the “Conviction</a:t>
            </a:r>
            <a:r>
              <a:rPr lang="en-US" b="1" dirty="0" smtClean="0"/>
              <a:t>” Question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Always be </a:t>
            </a:r>
            <a:r>
              <a:rPr lang="en-US" b="1" dirty="0" smtClean="0"/>
              <a:t>honest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Keep it </a:t>
            </a:r>
            <a:r>
              <a:rPr lang="en-US" b="1" dirty="0" smtClean="0"/>
              <a:t>simple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Show </a:t>
            </a:r>
            <a:r>
              <a:rPr lang="en-US" b="1" dirty="0" smtClean="0"/>
              <a:t>responsibility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Focus on the </a:t>
            </a:r>
            <a:r>
              <a:rPr lang="en-US" b="1" dirty="0" smtClean="0"/>
              <a:t>positive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93025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0010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Restrictions and Requirements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for Certain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Job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077200" cy="4800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There are some occupational </a:t>
            </a:r>
            <a:r>
              <a:rPr lang="en-US" b="1" dirty="0"/>
              <a:t>fields that are more “welcoming</a:t>
            </a:r>
            <a:r>
              <a:rPr lang="en-US" b="1" dirty="0" smtClean="0"/>
              <a:t>” to </a:t>
            </a:r>
            <a:r>
              <a:rPr lang="en-US" b="1" dirty="0"/>
              <a:t>individuals who are </a:t>
            </a:r>
            <a:r>
              <a:rPr lang="en-US" b="1" dirty="0" smtClean="0"/>
              <a:t>justice-involved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These career </a:t>
            </a:r>
            <a:r>
              <a:rPr lang="en-US" b="1" dirty="0"/>
              <a:t>fields </a:t>
            </a:r>
            <a:r>
              <a:rPr lang="en-US" b="1" dirty="0" smtClean="0"/>
              <a:t>are generally more closely </a:t>
            </a:r>
            <a:r>
              <a:rPr lang="en-US" b="1" dirty="0"/>
              <a:t>scrutinized in terms of an </a:t>
            </a:r>
            <a:r>
              <a:rPr lang="en-US" b="1" dirty="0" smtClean="0"/>
              <a:t>applicant’s background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Real </a:t>
            </a:r>
            <a:r>
              <a:rPr lang="en-US" b="1" dirty="0" smtClean="0"/>
              <a:t>estate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Healthcare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Education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Cosmetology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Social </a:t>
            </a:r>
            <a:r>
              <a:rPr lang="en-US" b="1" dirty="0" smtClean="0"/>
              <a:t>worker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Private security and law </a:t>
            </a:r>
            <a:r>
              <a:rPr lang="en-US" b="1" dirty="0" smtClean="0"/>
              <a:t>enforcement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Electrician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78697236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1907</TotalTime>
  <Words>760</Words>
  <Application>Microsoft Office PowerPoint</Application>
  <PresentationFormat>On-screen Show (4:3)</PresentationFormat>
  <Paragraphs>106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Courier New</vt:lpstr>
      <vt:lpstr>Trebuchet MS</vt:lpstr>
      <vt:lpstr>Verdana</vt:lpstr>
      <vt:lpstr>Wingdings</vt:lpstr>
      <vt:lpstr>Wingdings 2</vt:lpstr>
      <vt:lpstr>Theme1</vt:lpstr>
      <vt:lpstr>Chapter 12 Career Development Services for Clients Who Are Justice-Involved</vt:lpstr>
      <vt:lpstr>Learning Objectives</vt:lpstr>
      <vt:lpstr>Understanding the Corrections System</vt:lpstr>
      <vt:lpstr>Overview of Corrections Programs</vt:lpstr>
      <vt:lpstr>Potential Barriers to Employment</vt:lpstr>
      <vt:lpstr>Key Service Delivery Strategies When Delivering Career Services</vt:lpstr>
      <vt:lpstr>Key Partnerships for Successful Re-Entry</vt:lpstr>
      <vt:lpstr>Preparing Clients for Work</vt:lpstr>
      <vt:lpstr>Restrictions and Requirements for Certain Job Types</vt:lpstr>
      <vt:lpstr>Available Record Modifications</vt:lpstr>
      <vt:lpstr>Role of Retention in Service Delivery</vt:lpstr>
      <vt:lpstr>Strengthening Employer Relationships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12</dc:title>
  <dc:creator>Shirley</dc:creator>
  <cp:lastModifiedBy>MaryAnn Powell</cp:lastModifiedBy>
  <cp:revision>20</cp:revision>
  <dcterms:created xsi:type="dcterms:W3CDTF">2017-08-18T04:19:07Z</dcterms:created>
  <dcterms:modified xsi:type="dcterms:W3CDTF">2017-09-19T13:53:29Z</dcterms:modified>
</cp:coreProperties>
</file>