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276" r:id="rId2"/>
    <p:sldId id="277" r:id="rId3"/>
    <p:sldId id="296" r:id="rId4"/>
    <p:sldId id="299" r:id="rId5"/>
    <p:sldId id="278" r:id="rId6"/>
    <p:sldId id="279" r:id="rId7"/>
    <p:sldId id="285" r:id="rId8"/>
    <p:sldId id="300" r:id="rId9"/>
    <p:sldId id="297" r:id="rId10"/>
    <p:sldId id="298" r:id="rId11"/>
    <p:sldId id="289" r:id="rId12"/>
    <p:sldId id="291" r:id="rId13"/>
    <p:sldId id="292" r:id="rId14"/>
    <p:sldId id="293" r:id="rId15"/>
    <p:sldId id="294" r:id="rId16"/>
    <p:sldId id="290" r:id="rId17"/>
    <p:sldId id="302" r:id="rId18"/>
    <p:sldId id="286" r:id="rId19"/>
    <p:sldId id="280" r:id="rId20"/>
    <p:sldId id="281" r:id="rId21"/>
    <p:sldId id="282" r:id="rId22"/>
    <p:sldId id="283" r:id="rId23"/>
    <p:sldId id="284" r:id="rId24"/>
    <p:sldId id="301" r:id="rId25"/>
    <p:sldId id="287" r:id="rId26"/>
    <p:sldId id="295" r:id="rId27"/>
  </p:sldIdLst>
  <p:sldSz cx="9144000" cy="6858000" type="screen4x3"/>
  <p:notesSz cx="6858000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DDDDDD"/>
        </a:solidFill>
        <a:latin typeface="Gill Sans M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33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94701" autoAdjust="0"/>
  </p:normalViewPr>
  <p:slideViewPr>
    <p:cSldViewPr>
      <p:cViewPr varScale="1">
        <p:scale>
          <a:sx n="106" d="100"/>
          <a:sy n="106" d="100"/>
        </p:scale>
        <p:origin x="19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0A364-3671-48D4-BDB5-190DD8CBEAC3}" type="doc">
      <dgm:prSet loTypeId="urn:diagrams.loki3.com/VaryingWidthList+Icon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92AAFEA-D4F0-403D-9463-8E0E1BC143B7}">
      <dgm:prSet custT="1"/>
      <dgm:spPr/>
      <dgm:t>
        <a:bodyPr/>
        <a:lstStyle/>
        <a:p>
          <a:pPr rtl="0"/>
          <a:r>
            <a:rPr lang="en-US" sz="2000" b="1" dirty="0" smtClean="0"/>
            <a:t>1. Prepare for and deliver career development services to groups</a:t>
          </a:r>
          <a:endParaRPr lang="en-US" sz="2000" dirty="0"/>
        </a:p>
      </dgm:t>
    </dgm:pt>
    <dgm:pt modelId="{80905046-A9D8-4DC2-99BA-BDFF332B3D89}" type="parTrans" cxnId="{8C1E436A-F007-45B2-867B-49BDE16BE2BA}">
      <dgm:prSet/>
      <dgm:spPr/>
      <dgm:t>
        <a:bodyPr/>
        <a:lstStyle/>
        <a:p>
          <a:endParaRPr lang="en-US"/>
        </a:p>
      </dgm:t>
    </dgm:pt>
    <dgm:pt modelId="{88360E3B-BE76-49B3-BB2C-C0E265CD5FF4}" type="sibTrans" cxnId="{8C1E436A-F007-45B2-867B-49BDE16BE2BA}">
      <dgm:prSet/>
      <dgm:spPr/>
      <dgm:t>
        <a:bodyPr/>
        <a:lstStyle/>
        <a:p>
          <a:endParaRPr lang="en-US"/>
        </a:p>
      </dgm:t>
    </dgm:pt>
    <dgm:pt modelId="{49B7983E-A135-4FD9-8A1A-34E5ADCA7E88}">
      <dgm:prSet custT="1"/>
      <dgm:spPr/>
      <dgm:t>
        <a:bodyPr/>
        <a:lstStyle/>
        <a:p>
          <a:r>
            <a:rPr lang="en-US" sz="2000" b="1" dirty="0" smtClean="0"/>
            <a:t>2. Describe different ways that career services providers work with groups</a:t>
          </a:r>
        </a:p>
      </dgm:t>
    </dgm:pt>
    <dgm:pt modelId="{0CC1206F-E28D-4790-BB35-A3A13AF5250D}" type="parTrans" cxnId="{4282CF6C-88EB-4C99-BB62-D4F7AFEDD05A}">
      <dgm:prSet/>
      <dgm:spPr/>
      <dgm:t>
        <a:bodyPr/>
        <a:lstStyle/>
        <a:p>
          <a:endParaRPr lang="en-US"/>
        </a:p>
      </dgm:t>
    </dgm:pt>
    <dgm:pt modelId="{AB038E8D-2965-47DE-8C29-0E45F384C994}" type="sibTrans" cxnId="{4282CF6C-88EB-4C99-BB62-D4F7AFEDD05A}">
      <dgm:prSet/>
      <dgm:spPr/>
      <dgm:t>
        <a:bodyPr/>
        <a:lstStyle/>
        <a:p>
          <a:endParaRPr lang="en-US"/>
        </a:p>
      </dgm:t>
    </dgm:pt>
    <dgm:pt modelId="{AE0C5E9A-9472-4266-AA75-E4D760AC50FD}">
      <dgm:prSet custT="1"/>
      <dgm:spPr/>
      <dgm:t>
        <a:bodyPr/>
        <a:lstStyle/>
        <a:p>
          <a:r>
            <a:rPr lang="en-US" sz="2000" b="1" dirty="0" smtClean="0"/>
            <a:t>3. Identify characteristics of an effective group leader</a:t>
          </a:r>
        </a:p>
      </dgm:t>
    </dgm:pt>
    <dgm:pt modelId="{3EC68D38-8419-468F-821D-FE1A9AF5DB0F}" type="parTrans" cxnId="{1D0FD327-5342-4352-A62A-39CEAC5496C4}">
      <dgm:prSet/>
      <dgm:spPr/>
      <dgm:t>
        <a:bodyPr/>
        <a:lstStyle/>
        <a:p>
          <a:endParaRPr lang="en-US"/>
        </a:p>
      </dgm:t>
    </dgm:pt>
    <dgm:pt modelId="{D7482BA1-C2B5-41D6-9B74-E9DA0EAA3A2E}" type="sibTrans" cxnId="{1D0FD327-5342-4352-A62A-39CEAC5496C4}">
      <dgm:prSet/>
      <dgm:spPr/>
      <dgm:t>
        <a:bodyPr/>
        <a:lstStyle/>
        <a:p>
          <a:endParaRPr lang="en-US"/>
        </a:p>
      </dgm:t>
    </dgm:pt>
    <dgm:pt modelId="{54ADE4BC-C187-4230-9C3D-13DBF42315F9}">
      <dgm:prSet custT="1"/>
      <dgm:spPr/>
      <dgm:t>
        <a:bodyPr/>
        <a:lstStyle/>
        <a:p>
          <a:r>
            <a:rPr lang="en-US" sz="2000" b="1" dirty="0" smtClean="0"/>
            <a:t>4. Demonstrate how to write effective learning objectives</a:t>
          </a:r>
        </a:p>
      </dgm:t>
    </dgm:pt>
    <dgm:pt modelId="{B9846ACC-8197-4202-BB8C-047BC59C8519}" type="parTrans" cxnId="{6617A9EA-44F5-450F-BC52-999D118DF61C}">
      <dgm:prSet/>
      <dgm:spPr/>
      <dgm:t>
        <a:bodyPr/>
        <a:lstStyle/>
        <a:p>
          <a:endParaRPr lang="en-US"/>
        </a:p>
      </dgm:t>
    </dgm:pt>
    <dgm:pt modelId="{18306BEE-8026-4E05-996E-17D3D12B1CCE}" type="sibTrans" cxnId="{6617A9EA-44F5-450F-BC52-999D118DF61C}">
      <dgm:prSet/>
      <dgm:spPr/>
      <dgm:t>
        <a:bodyPr/>
        <a:lstStyle/>
        <a:p>
          <a:endParaRPr lang="en-US"/>
        </a:p>
      </dgm:t>
    </dgm:pt>
    <dgm:pt modelId="{47B7F5DC-6244-41A4-9FA6-60414183C8A9}">
      <dgm:prSet custT="1"/>
      <dgm:spPr/>
      <dgm:t>
        <a:bodyPr/>
        <a:lstStyle/>
        <a:p>
          <a:r>
            <a:rPr lang="en-US" sz="2000" b="1" dirty="0" smtClean="0"/>
            <a:t>5. Outline and plan an effective group training</a:t>
          </a:r>
        </a:p>
      </dgm:t>
    </dgm:pt>
    <dgm:pt modelId="{C6D47D65-799F-4084-8B9A-747E1D523BB9}" type="parTrans" cxnId="{783106B5-87C8-4F32-B236-010111C966B1}">
      <dgm:prSet/>
      <dgm:spPr/>
      <dgm:t>
        <a:bodyPr/>
        <a:lstStyle/>
        <a:p>
          <a:endParaRPr lang="en-US"/>
        </a:p>
      </dgm:t>
    </dgm:pt>
    <dgm:pt modelId="{BB9E2EAA-C2C7-49E5-938A-C29031C907F4}" type="sibTrans" cxnId="{783106B5-87C8-4F32-B236-010111C966B1}">
      <dgm:prSet/>
      <dgm:spPr/>
      <dgm:t>
        <a:bodyPr/>
        <a:lstStyle/>
        <a:p>
          <a:endParaRPr lang="en-US"/>
        </a:p>
      </dgm:t>
    </dgm:pt>
    <dgm:pt modelId="{4802201D-3CDB-498E-A2F5-38682F74A73C}">
      <dgm:prSet custT="1"/>
      <dgm:spPr/>
      <dgm:t>
        <a:bodyPr/>
        <a:lstStyle/>
        <a:p>
          <a:r>
            <a:rPr lang="en-US" sz="2000" b="1" dirty="0" smtClean="0"/>
            <a:t>6. Name four ways to create an optimal learning environment for groups</a:t>
          </a:r>
        </a:p>
      </dgm:t>
    </dgm:pt>
    <dgm:pt modelId="{9FBE2F2E-7F0A-476F-8A7C-EB62E8D20B17}" type="parTrans" cxnId="{EF87D4CB-3F6F-4265-974D-01D5848EF66B}">
      <dgm:prSet/>
      <dgm:spPr/>
      <dgm:t>
        <a:bodyPr/>
        <a:lstStyle/>
        <a:p>
          <a:endParaRPr lang="en-US"/>
        </a:p>
      </dgm:t>
    </dgm:pt>
    <dgm:pt modelId="{E60FDF67-CDC2-4E01-BD2C-9CAB56C5CA16}" type="sibTrans" cxnId="{EF87D4CB-3F6F-4265-974D-01D5848EF66B}">
      <dgm:prSet/>
      <dgm:spPr/>
      <dgm:t>
        <a:bodyPr/>
        <a:lstStyle/>
        <a:p>
          <a:endParaRPr lang="en-US"/>
        </a:p>
      </dgm:t>
    </dgm:pt>
    <dgm:pt modelId="{92A232A9-38D9-41C6-9F56-17D1C2F9A898}" type="pres">
      <dgm:prSet presAssocID="{00C0A364-3671-48D4-BDB5-190DD8CBEAC3}" presName="Name0" presStyleCnt="0">
        <dgm:presLayoutVars>
          <dgm:resizeHandles/>
        </dgm:presLayoutVars>
      </dgm:prSet>
      <dgm:spPr/>
      <dgm:t>
        <a:bodyPr/>
        <a:lstStyle/>
        <a:p>
          <a:endParaRPr lang="en-US"/>
        </a:p>
      </dgm:t>
    </dgm:pt>
    <dgm:pt modelId="{3275BFC6-4B53-4EAB-9595-2F77B77BB909}" type="pres">
      <dgm:prSet presAssocID="{992AAFEA-D4F0-403D-9463-8E0E1BC143B7}" presName="text" presStyleLbl="node1" presStyleIdx="0" presStyleCnt="6" custScaleX="233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034E3-E876-41C4-8E52-40539776C5E6}" type="pres">
      <dgm:prSet presAssocID="{88360E3B-BE76-49B3-BB2C-C0E265CD5FF4}" presName="space" presStyleCnt="0"/>
      <dgm:spPr/>
      <dgm:t>
        <a:bodyPr/>
        <a:lstStyle/>
        <a:p>
          <a:endParaRPr lang="en-US"/>
        </a:p>
      </dgm:t>
    </dgm:pt>
    <dgm:pt modelId="{54AEE118-E0E7-41FE-B208-FAC5B14B5799}" type="pres">
      <dgm:prSet presAssocID="{49B7983E-A135-4FD9-8A1A-34E5ADCA7E88}" presName="text" presStyleLbl="node1" presStyleIdx="1" presStyleCnt="6" custScaleX="2168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801C7E-EC93-413D-B310-C4CABA8FA712}" type="pres">
      <dgm:prSet presAssocID="{AB038E8D-2965-47DE-8C29-0E45F384C994}" presName="space" presStyleCnt="0"/>
      <dgm:spPr/>
      <dgm:t>
        <a:bodyPr/>
        <a:lstStyle/>
        <a:p>
          <a:endParaRPr lang="en-US"/>
        </a:p>
      </dgm:t>
    </dgm:pt>
    <dgm:pt modelId="{8D8CA59D-4C78-4670-99F4-2389E482738E}" type="pres">
      <dgm:prSet presAssocID="{AE0C5E9A-9472-4266-AA75-E4D760AC50FD}" presName="text" presStyleLbl="node1" presStyleIdx="2" presStyleCnt="6" custScaleX="269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C31C72-47BF-47B7-A49C-196D1A5BAA76}" type="pres">
      <dgm:prSet presAssocID="{D7482BA1-C2B5-41D6-9B74-E9DA0EAA3A2E}" presName="space" presStyleCnt="0"/>
      <dgm:spPr/>
      <dgm:t>
        <a:bodyPr/>
        <a:lstStyle/>
        <a:p>
          <a:endParaRPr lang="en-US"/>
        </a:p>
      </dgm:t>
    </dgm:pt>
    <dgm:pt modelId="{D3C5C5D1-C878-4140-B9D4-0D186FD28AAE}" type="pres">
      <dgm:prSet presAssocID="{54ADE4BC-C187-4230-9C3D-13DBF42315F9}" presName="text" presStyleLbl="node1" presStyleIdx="3" presStyleCnt="6" custScaleX="2914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1D57A-E254-4617-B153-3F049FB5447C}" type="pres">
      <dgm:prSet presAssocID="{18306BEE-8026-4E05-996E-17D3D12B1CCE}" presName="space" presStyleCnt="0"/>
      <dgm:spPr/>
      <dgm:t>
        <a:bodyPr/>
        <a:lstStyle/>
        <a:p>
          <a:endParaRPr lang="en-US"/>
        </a:p>
      </dgm:t>
    </dgm:pt>
    <dgm:pt modelId="{05DBD7F0-57FE-4EE0-A1AC-A15B142CFD0E}" type="pres">
      <dgm:prSet presAssocID="{47B7F5DC-6244-41A4-9FA6-60414183C8A9}" presName="text" presStyleLbl="node1" presStyleIdx="4" presStyleCnt="6" custScaleX="355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86FE90-0A1F-42E2-9B76-1B3A4F2F10BB}" type="pres">
      <dgm:prSet presAssocID="{BB9E2EAA-C2C7-49E5-938A-C29031C907F4}" presName="space" presStyleCnt="0"/>
      <dgm:spPr/>
      <dgm:t>
        <a:bodyPr/>
        <a:lstStyle/>
        <a:p>
          <a:endParaRPr lang="en-US"/>
        </a:p>
      </dgm:t>
    </dgm:pt>
    <dgm:pt modelId="{B468D155-0419-41A3-83A7-B5FF8F4D654C}" type="pres">
      <dgm:prSet presAssocID="{4802201D-3CDB-498E-A2F5-38682F74A73C}" presName="text" presStyleLbl="node1" presStyleIdx="5" presStyleCnt="6" custScaleX="2279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912078-8022-47F4-B763-442CC8AD7419}" type="presOf" srcId="{4802201D-3CDB-498E-A2F5-38682F74A73C}" destId="{B468D155-0419-41A3-83A7-B5FF8F4D654C}" srcOrd="0" destOrd="0" presId="urn:diagrams.loki3.com/VaryingWidthList+Icon"/>
    <dgm:cxn modelId="{E0FA3C8D-B823-4131-82FD-3048868F9164}" type="presOf" srcId="{992AAFEA-D4F0-403D-9463-8E0E1BC143B7}" destId="{3275BFC6-4B53-4EAB-9595-2F77B77BB909}" srcOrd="0" destOrd="0" presId="urn:diagrams.loki3.com/VaryingWidthList+Icon"/>
    <dgm:cxn modelId="{8C1E436A-F007-45B2-867B-49BDE16BE2BA}" srcId="{00C0A364-3671-48D4-BDB5-190DD8CBEAC3}" destId="{992AAFEA-D4F0-403D-9463-8E0E1BC143B7}" srcOrd="0" destOrd="0" parTransId="{80905046-A9D8-4DC2-99BA-BDFF332B3D89}" sibTransId="{88360E3B-BE76-49B3-BB2C-C0E265CD5FF4}"/>
    <dgm:cxn modelId="{1D0FD327-5342-4352-A62A-39CEAC5496C4}" srcId="{00C0A364-3671-48D4-BDB5-190DD8CBEAC3}" destId="{AE0C5E9A-9472-4266-AA75-E4D760AC50FD}" srcOrd="2" destOrd="0" parTransId="{3EC68D38-8419-468F-821D-FE1A9AF5DB0F}" sibTransId="{D7482BA1-C2B5-41D6-9B74-E9DA0EAA3A2E}"/>
    <dgm:cxn modelId="{783106B5-87C8-4F32-B236-010111C966B1}" srcId="{00C0A364-3671-48D4-BDB5-190DD8CBEAC3}" destId="{47B7F5DC-6244-41A4-9FA6-60414183C8A9}" srcOrd="4" destOrd="0" parTransId="{C6D47D65-799F-4084-8B9A-747E1D523BB9}" sibTransId="{BB9E2EAA-C2C7-49E5-938A-C29031C907F4}"/>
    <dgm:cxn modelId="{604C24F5-A0D4-408D-BB14-77C6BF5D9735}" type="presOf" srcId="{AE0C5E9A-9472-4266-AA75-E4D760AC50FD}" destId="{8D8CA59D-4C78-4670-99F4-2389E482738E}" srcOrd="0" destOrd="0" presId="urn:diagrams.loki3.com/VaryingWidthList+Icon"/>
    <dgm:cxn modelId="{26F3745E-708D-4165-99DA-B7CFFE6E9F49}" type="presOf" srcId="{54ADE4BC-C187-4230-9C3D-13DBF42315F9}" destId="{D3C5C5D1-C878-4140-B9D4-0D186FD28AAE}" srcOrd="0" destOrd="0" presId="urn:diagrams.loki3.com/VaryingWidthList+Icon"/>
    <dgm:cxn modelId="{553C289A-7646-4F55-8CDC-31BCCB2F3950}" type="presOf" srcId="{00C0A364-3671-48D4-BDB5-190DD8CBEAC3}" destId="{92A232A9-38D9-41C6-9F56-17D1C2F9A898}" srcOrd="0" destOrd="0" presId="urn:diagrams.loki3.com/VaryingWidthList+Icon"/>
    <dgm:cxn modelId="{EAA58A5E-957C-4E87-9551-A47F6736BF86}" type="presOf" srcId="{47B7F5DC-6244-41A4-9FA6-60414183C8A9}" destId="{05DBD7F0-57FE-4EE0-A1AC-A15B142CFD0E}" srcOrd="0" destOrd="0" presId="urn:diagrams.loki3.com/VaryingWidthList+Icon"/>
    <dgm:cxn modelId="{4282CF6C-88EB-4C99-BB62-D4F7AFEDD05A}" srcId="{00C0A364-3671-48D4-BDB5-190DD8CBEAC3}" destId="{49B7983E-A135-4FD9-8A1A-34E5ADCA7E88}" srcOrd="1" destOrd="0" parTransId="{0CC1206F-E28D-4790-BB35-A3A13AF5250D}" sibTransId="{AB038E8D-2965-47DE-8C29-0E45F384C994}"/>
    <dgm:cxn modelId="{C31B5A73-E14E-4D73-85E4-120949D062D5}" type="presOf" srcId="{49B7983E-A135-4FD9-8A1A-34E5ADCA7E88}" destId="{54AEE118-E0E7-41FE-B208-FAC5B14B5799}" srcOrd="0" destOrd="0" presId="urn:diagrams.loki3.com/VaryingWidthList+Icon"/>
    <dgm:cxn modelId="{6617A9EA-44F5-450F-BC52-999D118DF61C}" srcId="{00C0A364-3671-48D4-BDB5-190DD8CBEAC3}" destId="{54ADE4BC-C187-4230-9C3D-13DBF42315F9}" srcOrd="3" destOrd="0" parTransId="{B9846ACC-8197-4202-BB8C-047BC59C8519}" sibTransId="{18306BEE-8026-4E05-996E-17D3D12B1CCE}"/>
    <dgm:cxn modelId="{EF87D4CB-3F6F-4265-974D-01D5848EF66B}" srcId="{00C0A364-3671-48D4-BDB5-190DD8CBEAC3}" destId="{4802201D-3CDB-498E-A2F5-38682F74A73C}" srcOrd="5" destOrd="0" parTransId="{9FBE2F2E-7F0A-476F-8A7C-EB62E8D20B17}" sibTransId="{E60FDF67-CDC2-4E01-BD2C-9CAB56C5CA16}"/>
    <dgm:cxn modelId="{77AB32A6-AEA3-425A-8875-71621B383FA6}" type="presParOf" srcId="{92A232A9-38D9-41C6-9F56-17D1C2F9A898}" destId="{3275BFC6-4B53-4EAB-9595-2F77B77BB909}" srcOrd="0" destOrd="0" presId="urn:diagrams.loki3.com/VaryingWidthList+Icon"/>
    <dgm:cxn modelId="{FAEB901B-026C-4B6D-A7F3-F093018944CE}" type="presParOf" srcId="{92A232A9-38D9-41C6-9F56-17D1C2F9A898}" destId="{758034E3-E876-41C4-8E52-40539776C5E6}" srcOrd="1" destOrd="0" presId="urn:diagrams.loki3.com/VaryingWidthList+Icon"/>
    <dgm:cxn modelId="{68D7B1A1-5FC6-4490-8797-9F5A1C099378}" type="presParOf" srcId="{92A232A9-38D9-41C6-9F56-17D1C2F9A898}" destId="{54AEE118-E0E7-41FE-B208-FAC5B14B5799}" srcOrd="2" destOrd="0" presId="urn:diagrams.loki3.com/VaryingWidthList+Icon"/>
    <dgm:cxn modelId="{1DAE8B05-9B35-47D8-9A5A-55BB83903B42}" type="presParOf" srcId="{92A232A9-38D9-41C6-9F56-17D1C2F9A898}" destId="{11801C7E-EC93-413D-B310-C4CABA8FA712}" srcOrd="3" destOrd="0" presId="urn:diagrams.loki3.com/VaryingWidthList+Icon"/>
    <dgm:cxn modelId="{BE524606-D036-4EC6-ACE1-C3AE3DB9F178}" type="presParOf" srcId="{92A232A9-38D9-41C6-9F56-17D1C2F9A898}" destId="{8D8CA59D-4C78-4670-99F4-2389E482738E}" srcOrd="4" destOrd="0" presId="urn:diagrams.loki3.com/VaryingWidthList+Icon"/>
    <dgm:cxn modelId="{BF7BAEE6-E01F-42CD-AE06-35D46072A041}" type="presParOf" srcId="{92A232A9-38D9-41C6-9F56-17D1C2F9A898}" destId="{45C31C72-47BF-47B7-A49C-196D1A5BAA76}" srcOrd="5" destOrd="0" presId="urn:diagrams.loki3.com/VaryingWidthList+Icon"/>
    <dgm:cxn modelId="{E42B3860-196F-4655-91BC-A7F74E1A26BE}" type="presParOf" srcId="{92A232A9-38D9-41C6-9F56-17D1C2F9A898}" destId="{D3C5C5D1-C878-4140-B9D4-0D186FD28AAE}" srcOrd="6" destOrd="0" presId="urn:diagrams.loki3.com/VaryingWidthList+Icon"/>
    <dgm:cxn modelId="{217E853F-D1CA-4D4F-98B3-83AB2DD4B999}" type="presParOf" srcId="{92A232A9-38D9-41C6-9F56-17D1C2F9A898}" destId="{0E01D57A-E254-4617-B153-3F049FB5447C}" srcOrd="7" destOrd="0" presId="urn:diagrams.loki3.com/VaryingWidthList+Icon"/>
    <dgm:cxn modelId="{BE975166-3FE7-4006-A079-0CD63A1A344A}" type="presParOf" srcId="{92A232A9-38D9-41C6-9F56-17D1C2F9A898}" destId="{05DBD7F0-57FE-4EE0-A1AC-A15B142CFD0E}" srcOrd="8" destOrd="0" presId="urn:diagrams.loki3.com/VaryingWidthList+Icon"/>
    <dgm:cxn modelId="{ABBDFFC8-D517-4C61-9219-80C8F1C55AA3}" type="presParOf" srcId="{92A232A9-38D9-41C6-9F56-17D1C2F9A898}" destId="{7486FE90-0A1F-42E2-9B76-1B3A4F2F10BB}" srcOrd="9" destOrd="0" presId="urn:diagrams.loki3.com/VaryingWidthList+Icon"/>
    <dgm:cxn modelId="{78FEEA40-301A-4707-8410-A1ED2523A699}" type="presParOf" srcId="{92A232A9-38D9-41C6-9F56-17D1C2F9A898}" destId="{B468D155-0419-41A3-83A7-B5FF8F4D654C}" srcOrd="10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A9C079-5DB5-468C-B3D7-9F8F0D173E60}" type="doc">
      <dgm:prSet loTypeId="urn:diagrams.loki3.com/VaryingWidthList+Icon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8C23FC9-6014-4986-8E56-A005FE82A29B}">
      <dgm:prSet custT="1"/>
      <dgm:spPr/>
      <dgm:t>
        <a:bodyPr/>
        <a:lstStyle/>
        <a:p>
          <a:pPr rtl="0"/>
          <a:r>
            <a:rPr lang="en-US" sz="2000" b="1" dirty="0" smtClean="0"/>
            <a:t>7. Describe how learning styles affect group facilitation strategies</a:t>
          </a:r>
          <a:endParaRPr lang="en-US" sz="2000" dirty="0"/>
        </a:p>
      </dgm:t>
    </dgm:pt>
    <dgm:pt modelId="{0316C616-30CB-4335-ACC5-0F7B171C86A2}" type="parTrans" cxnId="{7378E256-35D5-444D-A601-6EF13E935878}">
      <dgm:prSet/>
      <dgm:spPr/>
      <dgm:t>
        <a:bodyPr/>
        <a:lstStyle/>
        <a:p>
          <a:endParaRPr lang="en-US"/>
        </a:p>
      </dgm:t>
    </dgm:pt>
    <dgm:pt modelId="{B48F28BA-4F8A-4AA9-9956-36427E4A6451}" type="sibTrans" cxnId="{7378E256-35D5-444D-A601-6EF13E935878}">
      <dgm:prSet/>
      <dgm:spPr/>
      <dgm:t>
        <a:bodyPr/>
        <a:lstStyle/>
        <a:p>
          <a:endParaRPr lang="en-US"/>
        </a:p>
      </dgm:t>
    </dgm:pt>
    <dgm:pt modelId="{611CC892-29E6-45F8-B8BE-B3A5E91E6F02}">
      <dgm:prSet custT="1"/>
      <dgm:spPr/>
      <dgm:t>
        <a:bodyPr/>
        <a:lstStyle/>
        <a:p>
          <a:r>
            <a:rPr lang="en-US" sz="2000" b="1" dirty="0" smtClean="0"/>
            <a:t>8. Describe eight popular methods of training and leading</a:t>
          </a:r>
        </a:p>
      </dgm:t>
    </dgm:pt>
    <dgm:pt modelId="{016707DE-4E0D-46D3-9E25-DB59CFF2A8FB}" type="parTrans" cxnId="{496AF7D5-0775-438C-A431-AA435E3751A0}">
      <dgm:prSet/>
      <dgm:spPr/>
      <dgm:t>
        <a:bodyPr/>
        <a:lstStyle/>
        <a:p>
          <a:endParaRPr lang="en-US"/>
        </a:p>
      </dgm:t>
    </dgm:pt>
    <dgm:pt modelId="{ACC1BABA-CE0E-45AB-8D95-E053248F18AA}" type="sibTrans" cxnId="{496AF7D5-0775-438C-A431-AA435E3751A0}">
      <dgm:prSet/>
      <dgm:spPr/>
      <dgm:t>
        <a:bodyPr/>
        <a:lstStyle/>
        <a:p>
          <a:endParaRPr lang="en-US"/>
        </a:p>
      </dgm:t>
    </dgm:pt>
    <dgm:pt modelId="{374AB85C-817A-486D-BF73-6115E3D4787A}">
      <dgm:prSet custT="1"/>
      <dgm:spPr/>
      <dgm:t>
        <a:bodyPr/>
        <a:lstStyle/>
        <a:p>
          <a:r>
            <a:rPr lang="en-US" sz="2000" b="1" dirty="0" smtClean="0"/>
            <a:t>9. Explain how understanding group dynamics can be useful in group facilitation</a:t>
          </a:r>
        </a:p>
      </dgm:t>
    </dgm:pt>
    <dgm:pt modelId="{79EAC5E7-DC36-490B-A813-1241A71026DB}" type="parTrans" cxnId="{AD48041A-31A8-4B35-84C2-FD3687D9D7C3}">
      <dgm:prSet/>
      <dgm:spPr/>
      <dgm:t>
        <a:bodyPr/>
        <a:lstStyle/>
        <a:p>
          <a:endParaRPr lang="en-US"/>
        </a:p>
      </dgm:t>
    </dgm:pt>
    <dgm:pt modelId="{BBFE2A01-E244-4F0E-B144-61D808D4C8A1}" type="sibTrans" cxnId="{AD48041A-31A8-4B35-84C2-FD3687D9D7C3}">
      <dgm:prSet/>
      <dgm:spPr/>
      <dgm:t>
        <a:bodyPr/>
        <a:lstStyle/>
        <a:p>
          <a:endParaRPr lang="en-US"/>
        </a:p>
      </dgm:t>
    </dgm:pt>
    <dgm:pt modelId="{F6689E7F-85D0-45FC-92F3-815BFFF0AE96}">
      <dgm:prSet custT="1"/>
      <dgm:spPr/>
      <dgm:t>
        <a:bodyPr/>
        <a:lstStyle/>
        <a:p>
          <a:r>
            <a:rPr lang="en-US" sz="2000" b="1" dirty="0" smtClean="0"/>
            <a:t>10. List common problems that can occur in group settings and offer possible solutions</a:t>
          </a:r>
        </a:p>
      </dgm:t>
    </dgm:pt>
    <dgm:pt modelId="{B85A9799-A186-410C-B9D6-A49B60CE16BC}" type="parTrans" cxnId="{7B3ECE4F-9A64-4240-B954-1B6625159D6A}">
      <dgm:prSet/>
      <dgm:spPr/>
      <dgm:t>
        <a:bodyPr/>
        <a:lstStyle/>
        <a:p>
          <a:endParaRPr lang="en-US"/>
        </a:p>
      </dgm:t>
    </dgm:pt>
    <dgm:pt modelId="{98D19B40-3276-4E49-8D63-6E829FBC4BFE}" type="sibTrans" cxnId="{7B3ECE4F-9A64-4240-B954-1B6625159D6A}">
      <dgm:prSet/>
      <dgm:spPr/>
      <dgm:t>
        <a:bodyPr/>
        <a:lstStyle/>
        <a:p>
          <a:endParaRPr lang="en-US"/>
        </a:p>
      </dgm:t>
    </dgm:pt>
    <dgm:pt modelId="{13929536-61AE-4224-BA11-5559929D40B0}">
      <dgm:prSet custT="1"/>
      <dgm:spPr/>
      <dgm:t>
        <a:bodyPr/>
        <a:lstStyle/>
        <a:p>
          <a:r>
            <a:rPr lang="en-US" sz="2000" b="1" dirty="0" smtClean="0"/>
            <a:t>11. Describe three ways to improve your skills for delivering career development services to groups</a:t>
          </a:r>
        </a:p>
      </dgm:t>
    </dgm:pt>
    <dgm:pt modelId="{755EFCA3-7F2B-4EC5-ABB1-E30DCF5609BA}" type="parTrans" cxnId="{1F8AF901-B2EB-4E9A-8184-9163E32718EC}">
      <dgm:prSet/>
      <dgm:spPr/>
      <dgm:t>
        <a:bodyPr/>
        <a:lstStyle/>
        <a:p>
          <a:endParaRPr lang="en-US"/>
        </a:p>
      </dgm:t>
    </dgm:pt>
    <dgm:pt modelId="{74328DAF-6B75-4FA9-BD68-BC56CA32A5D1}" type="sibTrans" cxnId="{1F8AF901-B2EB-4E9A-8184-9163E32718EC}">
      <dgm:prSet/>
      <dgm:spPr/>
      <dgm:t>
        <a:bodyPr/>
        <a:lstStyle/>
        <a:p>
          <a:endParaRPr lang="en-US"/>
        </a:p>
      </dgm:t>
    </dgm:pt>
    <dgm:pt modelId="{18E64FDE-6CE2-408E-9465-A3691A46EBC7}" type="pres">
      <dgm:prSet presAssocID="{40A9C079-5DB5-468C-B3D7-9F8F0D173E60}" presName="Name0" presStyleCnt="0">
        <dgm:presLayoutVars>
          <dgm:resizeHandles/>
        </dgm:presLayoutVars>
      </dgm:prSet>
      <dgm:spPr/>
      <dgm:t>
        <a:bodyPr/>
        <a:lstStyle/>
        <a:p>
          <a:endParaRPr lang="en-US"/>
        </a:p>
      </dgm:t>
    </dgm:pt>
    <dgm:pt modelId="{496E9546-64D0-4EDD-94A2-32F327987616}" type="pres">
      <dgm:prSet presAssocID="{38C23FC9-6014-4986-8E56-A005FE82A29B}" presName="text" presStyleLbl="node1" presStyleIdx="0" presStyleCnt="5" custScaleX="2411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81120-3168-47A0-8419-32B144854931}" type="pres">
      <dgm:prSet presAssocID="{B48F28BA-4F8A-4AA9-9956-36427E4A6451}" presName="space" presStyleCnt="0"/>
      <dgm:spPr/>
      <dgm:t>
        <a:bodyPr/>
        <a:lstStyle/>
        <a:p>
          <a:endParaRPr lang="en-US"/>
        </a:p>
      </dgm:t>
    </dgm:pt>
    <dgm:pt modelId="{94E34E24-3BEE-4E3B-A5ED-013521DCF442}" type="pres">
      <dgm:prSet presAssocID="{611CC892-29E6-45F8-B8BE-B3A5E91E6F02}" presName="text" presStyleLbl="node1" presStyleIdx="1" presStyleCnt="5" custScaleX="296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8EAAA9-8370-489F-8882-30FEE3FFEDF3}" type="pres">
      <dgm:prSet presAssocID="{ACC1BABA-CE0E-45AB-8D95-E053248F18AA}" presName="space" presStyleCnt="0"/>
      <dgm:spPr/>
      <dgm:t>
        <a:bodyPr/>
        <a:lstStyle/>
        <a:p>
          <a:endParaRPr lang="en-US"/>
        </a:p>
      </dgm:t>
    </dgm:pt>
    <dgm:pt modelId="{1AC48169-F4F1-4BF0-8956-F2038B56C6AA}" type="pres">
      <dgm:prSet presAssocID="{374AB85C-817A-486D-BF73-6115E3D4787A}" presName="text" presStyleLbl="node1" presStyleIdx="2" presStyleCnt="5" custScaleX="2020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777D7D-58B9-4FCC-919E-3CE38DD75177}" type="pres">
      <dgm:prSet presAssocID="{BBFE2A01-E244-4F0E-B144-61D808D4C8A1}" presName="space" presStyleCnt="0"/>
      <dgm:spPr/>
      <dgm:t>
        <a:bodyPr/>
        <a:lstStyle/>
        <a:p>
          <a:endParaRPr lang="en-US"/>
        </a:p>
      </dgm:t>
    </dgm:pt>
    <dgm:pt modelId="{C39E8A2B-225E-495B-B67A-A33F6DA1360D}" type="pres">
      <dgm:prSet presAssocID="{F6689E7F-85D0-45FC-92F3-815BFFF0AE96}" presName="text" presStyleLbl="node1" presStyleIdx="3" presStyleCnt="5" custScaleX="193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CB1889-9783-41F7-94CF-AA59B08E2CF9}" type="pres">
      <dgm:prSet presAssocID="{98D19B40-3276-4E49-8D63-6E829FBC4BFE}" presName="space" presStyleCnt="0"/>
      <dgm:spPr/>
      <dgm:t>
        <a:bodyPr/>
        <a:lstStyle/>
        <a:p>
          <a:endParaRPr lang="en-US"/>
        </a:p>
      </dgm:t>
    </dgm:pt>
    <dgm:pt modelId="{DE5B7760-3AC9-4CCD-B007-291A77AD4A9D}" type="pres">
      <dgm:prSet presAssocID="{13929536-61AE-4224-BA11-5559929D40B0}" presName="text" presStyleLbl="node1" presStyleIdx="4" presStyleCnt="5" custScaleX="170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63B9C8-3B4B-429B-8971-0A528BE60082}" type="presOf" srcId="{611CC892-29E6-45F8-B8BE-B3A5E91E6F02}" destId="{94E34E24-3BEE-4E3B-A5ED-013521DCF442}" srcOrd="0" destOrd="0" presId="urn:diagrams.loki3.com/VaryingWidthList+Icon"/>
    <dgm:cxn modelId="{9A5549EF-C25A-4CF0-8D74-FDB9F25E2E55}" type="presOf" srcId="{38C23FC9-6014-4986-8E56-A005FE82A29B}" destId="{496E9546-64D0-4EDD-94A2-32F327987616}" srcOrd="0" destOrd="0" presId="urn:diagrams.loki3.com/VaryingWidthList+Icon"/>
    <dgm:cxn modelId="{3F42729E-392E-4FEF-B101-8FFC6187B393}" type="presOf" srcId="{F6689E7F-85D0-45FC-92F3-815BFFF0AE96}" destId="{C39E8A2B-225E-495B-B67A-A33F6DA1360D}" srcOrd="0" destOrd="0" presId="urn:diagrams.loki3.com/VaryingWidthList+Icon"/>
    <dgm:cxn modelId="{976C9D76-073B-48FE-BB57-FA16E12A6571}" type="presOf" srcId="{40A9C079-5DB5-468C-B3D7-9F8F0D173E60}" destId="{18E64FDE-6CE2-408E-9465-A3691A46EBC7}" srcOrd="0" destOrd="0" presId="urn:diagrams.loki3.com/VaryingWidthList+Icon"/>
    <dgm:cxn modelId="{1AAFBF28-5BBE-453F-8348-3C84DB0D7509}" type="presOf" srcId="{13929536-61AE-4224-BA11-5559929D40B0}" destId="{DE5B7760-3AC9-4CCD-B007-291A77AD4A9D}" srcOrd="0" destOrd="0" presId="urn:diagrams.loki3.com/VaryingWidthList+Icon"/>
    <dgm:cxn modelId="{1F8AF901-B2EB-4E9A-8184-9163E32718EC}" srcId="{40A9C079-5DB5-468C-B3D7-9F8F0D173E60}" destId="{13929536-61AE-4224-BA11-5559929D40B0}" srcOrd="4" destOrd="0" parTransId="{755EFCA3-7F2B-4EC5-ABB1-E30DCF5609BA}" sibTransId="{74328DAF-6B75-4FA9-BD68-BC56CA32A5D1}"/>
    <dgm:cxn modelId="{496AF7D5-0775-438C-A431-AA435E3751A0}" srcId="{40A9C079-5DB5-468C-B3D7-9F8F0D173E60}" destId="{611CC892-29E6-45F8-B8BE-B3A5E91E6F02}" srcOrd="1" destOrd="0" parTransId="{016707DE-4E0D-46D3-9E25-DB59CFF2A8FB}" sibTransId="{ACC1BABA-CE0E-45AB-8D95-E053248F18AA}"/>
    <dgm:cxn modelId="{7B3ECE4F-9A64-4240-B954-1B6625159D6A}" srcId="{40A9C079-5DB5-468C-B3D7-9F8F0D173E60}" destId="{F6689E7F-85D0-45FC-92F3-815BFFF0AE96}" srcOrd="3" destOrd="0" parTransId="{B85A9799-A186-410C-B9D6-A49B60CE16BC}" sibTransId="{98D19B40-3276-4E49-8D63-6E829FBC4BFE}"/>
    <dgm:cxn modelId="{930A7806-3FEA-40DE-8187-893C71D6D46C}" type="presOf" srcId="{374AB85C-817A-486D-BF73-6115E3D4787A}" destId="{1AC48169-F4F1-4BF0-8956-F2038B56C6AA}" srcOrd="0" destOrd="0" presId="urn:diagrams.loki3.com/VaryingWidthList+Icon"/>
    <dgm:cxn modelId="{AD48041A-31A8-4B35-84C2-FD3687D9D7C3}" srcId="{40A9C079-5DB5-468C-B3D7-9F8F0D173E60}" destId="{374AB85C-817A-486D-BF73-6115E3D4787A}" srcOrd="2" destOrd="0" parTransId="{79EAC5E7-DC36-490B-A813-1241A71026DB}" sibTransId="{BBFE2A01-E244-4F0E-B144-61D808D4C8A1}"/>
    <dgm:cxn modelId="{7378E256-35D5-444D-A601-6EF13E935878}" srcId="{40A9C079-5DB5-468C-B3D7-9F8F0D173E60}" destId="{38C23FC9-6014-4986-8E56-A005FE82A29B}" srcOrd="0" destOrd="0" parTransId="{0316C616-30CB-4335-ACC5-0F7B171C86A2}" sibTransId="{B48F28BA-4F8A-4AA9-9956-36427E4A6451}"/>
    <dgm:cxn modelId="{48C526EF-12AB-434F-9165-5E0BDE89B7E1}" type="presParOf" srcId="{18E64FDE-6CE2-408E-9465-A3691A46EBC7}" destId="{496E9546-64D0-4EDD-94A2-32F327987616}" srcOrd="0" destOrd="0" presId="urn:diagrams.loki3.com/VaryingWidthList+Icon"/>
    <dgm:cxn modelId="{FC02ACC2-0886-42E5-9C81-8E1011C63B79}" type="presParOf" srcId="{18E64FDE-6CE2-408E-9465-A3691A46EBC7}" destId="{F4D81120-3168-47A0-8419-32B144854931}" srcOrd="1" destOrd="0" presId="urn:diagrams.loki3.com/VaryingWidthList+Icon"/>
    <dgm:cxn modelId="{968BF8C0-186F-4D93-A2E9-542AC8C92F21}" type="presParOf" srcId="{18E64FDE-6CE2-408E-9465-A3691A46EBC7}" destId="{94E34E24-3BEE-4E3B-A5ED-013521DCF442}" srcOrd="2" destOrd="0" presId="urn:diagrams.loki3.com/VaryingWidthList+Icon"/>
    <dgm:cxn modelId="{41CD5FAB-4C67-4C73-A9DD-B0998BEEF1F0}" type="presParOf" srcId="{18E64FDE-6CE2-408E-9465-A3691A46EBC7}" destId="{CC8EAAA9-8370-489F-8882-30FEE3FFEDF3}" srcOrd="3" destOrd="0" presId="urn:diagrams.loki3.com/VaryingWidthList+Icon"/>
    <dgm:cxn modelId="{6188C58F-9CF7-4DB2-9067-5CC60D95CCA0}" type="presParOf" srcId="{18E64FDE-6CE2-408E-9465-A3691A46EBC7}" destId="{1AC48169-F4F1-4BF0-8956-F2038B56C6AA}" srcOrd="4" destOrd="0" presId="urn:diagrams.loki3.com/VaryingWidthList+Icon"/>
    <dgm:cxn modelId="{A4866034-87AE-4C88-8586-B67506C3BFF2}" type="presParOf" srcId="{18E64FDE-6CE2-408E-9465-A3691A46EBC7}" destId="{E1777D7D-58B9-4FCC-919E-3CE38DD75177}" srcOrd="5" destOrd="0" presId="urn:diagrams.loki3.com/VaryingWidthList+Icon"/>
    <dgm:cxn modelId="{8ED58D55-FB0E-415E-ABA0-BE55526269EA}" type="presParOf" srcId="{18E64FDE-6CE2-408E-9465-A3691A46EBC7}" destId="{C39E8A2B-225E-495B-B67A-A33F6DA1360D}" srcOrd="6" destOrd="0" presId="urn:diagrams.loki3.com/VaryingWidthList+Icon"/>
    <dgm:cxn modelId="{4C11E830-D4E6-4106-8C46-C46F602BC029}" type="presParOf" srcId="{18E64FDE-6CE2-408E-9465-A3691A46EBC7}" destId="{81CB1889-9783-41F7-94CF-AA59B08E2CF9}" srcOrd="7" destOrd="0" presId="urn:diagrams.loki3.com/VaryingWidthList+Icon"/>
    <dgm:cxn modelId="{B554D683-35CE-4796-A18D-3C101A715B70}" type="presParOf" srcId="{18E64FDE-6CE2-408E-9465-A3691A46EBC7}" destId="{DE5B7760-3AC9-4CCD-B007-291A77AD4A9D}" srcOrd="8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97788-1D13-44F2-801C-5A9F222F933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31F61-20C5-4FBF-9C3B-FB55BDFDE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59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3331"/>
            <a:ext cx="5486400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045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5045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DAAF5A0-7C9D-4EA4-AB46-02A3A18CA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19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EA4836-7336-4171-91C2-99501492AB6B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5190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B0FF95-9A4A-4A38-A778-0006048F939B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8240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AD6F93-1EC3-46BB-B763-6F524B40FD3E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795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A722BF-CF15-4986-BB69-09F8A88EE4A6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990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6B3E4C-6A86-4C2B-B797-C0A827F33EFD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0865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3AB73-22CE-48F8-A7A2-1D177B801564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329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05359-0A32-497B-80A4-E3857B76FB17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336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044FA4-CF2C-4841-BF86-252E8E91E2F3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134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A76D1-F596-4D4B-9BD7-9B67C8C8EFD2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021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FB278E-CDC6-4C65-BFD3-6927DA8DC832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6763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48B694-8107-4A4B-ADC8-B3471ED3D816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7620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D795B-B19D-4BA5-BA7A-D18E7176EA2E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152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4815C-EC9E-47E1-AB0F-D2B7C8FA4D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12A0F-A66B-4E8A-A8EB-EEE6078EC9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14444-8046-46F5-BBDA-2C4DF3527D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1BFB5-73D4-434A-9670-A538D4F87F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61F7A-881A-4896-A4E0-A338E5DC5C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CE16E-AA29-4A04-9275-D5827B79508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88FB0-D720-4730-80CB-AE588D48D8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63494-0A59-43B3-AB5D-9550305006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9B9C7-0273-4E05-9CF8-2B96148298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95F15-FC9A-4D10-B276-38FE47F04C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6118F-1D98-48A3-A1ED-755922D84D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21F0EF-287E-4A02-8901-726662CA5B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838200" y="1676400"/>
            <a:ext cx="6781800" cy="1877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 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and Leading Groups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Shirley\Desktop\Revisions to PPTs\new NCDA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5438242"/>
            <a:ext cx="5391150" cy="85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prepare a workshop plan</a:t>
            </a:r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7924800" cy="4419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Learning objectives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List of activities that meet needs of various learning styles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Materials needed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Student handouts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A/V equipment required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Evaluations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Classroom Organization for Optimal Learning</a:t>
            </a:r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905000"/>
            <a:ext cx="7543800" cy="3962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Pairs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Triads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Small Groups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Large Groups</a:t>
            </a:r>
            <a:r>
              <a:rPr lang="en-US" sz="2400" dirty="0" smtClean="0"/>
              <a:t> </a:t>
            </a:r>
            <a:endParaRPr lang="en-US" sz="2400" b="1" dirty="0" smtClean="0"/>
          </a:p>
          <a:p>
            <a:pPr lvl="1"/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Pairs</a:t>
            </a:r>
            <a:r>
              <a:rPr lang="en-US" sz="4000" b="1" dirty="0" smtClean="0"/>
              <a:t> 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Opportunity to get to know another person better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Expand comfort zone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Encourages more self-disclosure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Increases ease of sharing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Triads</a:t>
            </a:r>
            <a:r>
              <a:rPr lang="en-US" sz="4000" b="1" dirty="0" smtClean="0"/>
              <a:t> 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Two participants role-play while third acts as observer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Ideal for skill building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Allows for feedback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Triads work best after trust has been developed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Groups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Also known as learning teams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Good for in-classroom projects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Encourage collaboration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Develop camaraderie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Provide support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 Groups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/>
              <a:t>May stimulate discussion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/>
              <a:t>Used to introduce a topic and make announcements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/>
              <a:t>Summarize learning objectives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/>
              <a:t>Recognize and celebrate student achievement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Identify Learning Styles - VARK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0772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800" b="1" dirty="0"/>
              <a:t>Visual Learners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/>
              <a:t>Prefer writing, graphs, diagrams, and handouts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/>
              <a:t>Auditory Learners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Prefer to hear, talk about, and debate what they are learning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800" b="1" dirty="0"/>
              <a:t>Reading/Writing Learners</a:t>
            </a:r>
            <a:r>
              <a:rPr lang="en-US" sz="2400" b="1" dirty="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/>
              <a:t>Prefer a lot of reading and </a:t>
            </a:r>
            <a:r>
              <a:rPr lang="en-US" sz="2400" b="1" dirty="0" smtClean="0"/>
              <a:t>writing. Take lots of notes and underline passages</a:t>
            </a:r>
            <a:endParaRPr lang="en-US" sz="24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/>
              <a:t>Kinesthetic/Tactile Learners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Prefer physical activities, role-playing, use of hands, tools, and materials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Importance of Learning Styles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Learner may have one or two dominant learning styles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Create variety of activities and materials suitable for all styles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Be aware of your own learning preferences and resulting blind spots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817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Training Methods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Ice breakers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Lectures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Brainstorming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Group discussions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Small group activities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Role-playing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Videos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Websites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524955" cy="1142999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Understanding Group Dynamics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133600"/>
            <a:ext cx="7524955" cy="405143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b="1" dirty="0" smtClean="0"/>
              <a:t>Typically four stages in the development of a group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Forming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Storming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Norming and Performing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Transforming</a:t>
            </a:r>
          </a:p>
          <a:p>
            <a:pPr eaLnBrk="1" hangingPunct="1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457200" y="152400"/>
            <a:ext cx="6324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Learning Objectives</a:t>
            </a:r>
            <a:endParaRPr lang="en-US" sz="36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371818"/>
              </p:ext>
            </p:extLst>
          </p:nvPr>
        </p:nvGraphicFramePr>
        <p:xfrm>
          <a:off x="609600" y="1219200"/>
          <a:ext cx="8001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Forming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400" b="1" dirty="0" smtClean="0"/>
              <a:t>Clients are in ‘testing’ mode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Eagerness to begin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Positive expectations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Anxiety about other members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Uncertainty about group purpose/direction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Dependence on the leader</a:t>
            </a:r>
          </a:p>
          <a:p>
            <a:pPr eaLnBrk="1" hangingPunct="1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Storming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07361"/>
            <a:ext cx="7448755" cy="4051437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Discrepancy between expectations and reality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Questioning the leader’s qualifications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Resistance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Establishing a role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Criticizing other participants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Feeling confused or incompetent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Norming and Performing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400" b="1" dirty="0" smtClean="0"/>
              <a:t>Getting down to business to complete assigned tasks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Positive feelings about the group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Accepting differences in expectations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Working well together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Feeling confident about outcomes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Focusing on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Transforming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400" b="1" dirty="0" smtClean="0"/>
              <a:t>Occurs after group tasks are completed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Feelings of sadness or loss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Thinking about external issues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Satisfaction over group accomplishments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Considering how to apply group insights to the real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125113" cy="924475"/>
          </a:xfrm>
        </p:spPr>
        <p:txBody>
          <a:bodyPr/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Client </a:t>
            </a:r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696200" cy="433479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Client </a:t>
            </a:r>
            <a:r>
              <a:rPr lang="en-US" sz="2000" b="1" dirty="0"/>
              <a:t>behavior </a:t>
            </a:r>
            <a:r>
              <a:rPr lang="en-US" sz="2000" b="1" dirty="0" smtClean="0"/>
              <a:t>in group </a:t>
            </a:r>
            <a:r>
              <a:rPr lang="en-US" sz="2000" b="1" dirty="0"/>
              <a:t>can provide </a:t>
            </a:r>
            <a:r>
              <a:rPr lang="en-US" sz="2000" b="1" dirty="0" smtClean="0"/>
              <a:t>insight into </a:t>
            </a:r>
            <a:r>
              <a:rPr lang="en-US" sz="2000" b="1" dirty="0"/>
              <a:t>how they behave </a:t>
            </a:r>
            <a:r>
              <a:rPr lang="en-US" sz="2000" b="1" dirty="0" smtClean="0"/>
              <a:t>as </a:t>
            </a:r>
            <a:r>
              <a:rPr lang="en-US" sz="2000" b="1" dirty="0"/>
              <a:t>it relates to job search </a:t>
            </a:r>
            <a:r>
              <a:rPr lang="en-US" sz="2000" b="1" dirty="0" smtClean="0"/>
              <a:t>and employment.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Examples of behaviors you </a:t>
            </a:r>
            <a:r>
              <a:rPr lang="en-US" sz="2000" b="1" dirty="0" smtClean="0"/>
              <a:t>might observe </a:t>
            </a:r>
            <a:r>
              <a:rPr lang="en-US" sz="2000" b="1" dirty="0"/>
              <a:t>that could impact the </a:t>
            </a:r>
            <a:r>
              <a:rPr lang="en-US" sz="2000" b="1" dirty="0" smtClean="0"/>
              <a:t>individuals’ employment </a:t>
            </a:r>
            <a:r>
              <a:rPr lang="en-US" sz="2000" b="1" dirty="0"/>
              <a:t>prospects are: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Attendance </a:t>
            </a:r>
            <a:r>
              <a:rPr lang="en-US" sz="1800" b="1" dirty="0"/>
              <a:t>and punctuality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Ability </a:t>
            </a:r>
            <a:r>
              <a:rPr lang="en-US" sz="1800" b="1" dirty="0"/>
              <a:t>to follow through on tasks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Level </a:t>
            </a:r>
            <a:r>
              <a:rPr lang="en-US" sz="1800" b="1" dirty="0"/>
              <a:t>of independence or dependence </a:t>
            </a:r>
            <a:r>
              <a:rPr lang="en-US" sz="1800" b="1" dirty="0" smtClean="0"/>
              <a:t>on the </a:t>
            </a:r>
            <a:r>
              <a:rPr lang="en-US" sz="1800" b="1" dirty="0"/>
              <a:t>leader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Building </a:t>
            </a:r>
            <a:r>
              <a:rPr lang="en-US" sz="1800" b="1" dirty="0"/>
              <a:t>and maintaining </a:t>
            </a:r>
            <a:r>
              <a:rPr lang="en-US" sz="1800" b="1" dirty="0" smtClean="0"/>
              <a:t>effective relationships </a:t>
            </a:r>
            <a:r>
              <a:rPr lang="en-US" sz="1800" b="1" dirty="0"/>
              <a:t>with others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Willingness </a:t>
            </a:r>
            <a:r>
              <a:rPr lang="en-US" sz="1800" b="1" dirty="0"/>
              <a:t>to participate in the group</a:t>
            </a:r>
          </a:p>
        </p:txBody>
      </p:sp>
    </p:spTree>
    <p:extLst>
      <p:ext uri="{BB962C8B-B14F-4D97-AF65-F5344CB8AC3E}">
        <p14:creationId xmlns:p14="http://schemas.microsoft.com/office/powerpoint/2010/main" val="64473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53076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Addressing Negative 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Behaviors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543800" cy="42672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Absence 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Inattention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Acting-out behavior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Lack of participation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Challenging participants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“</a:t>
            </a:r>
            <a:r>
              <a:rPr lang="en-US" sz="2000" b="1" dirty="0" err="1" smtClean="0"/>
              <a:t>Monopolizer</a:t>
            </a:r>
            <a:r>
              <a:rPr lang="en-US" sz="2000" b="1" dirty="0" smtClean="0"/>
              <a:t>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“Know-it-all”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“Painfully quiet”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Ways to Improve Your Skills</a:t>
            </a:r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Keep a learning journal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Work with an experienced co-trainer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Pay attention to your fears and develop a plan to overcome them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Conduct evaluation and satisfaction surveys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Objectives(continued)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686378"/>
              </p:ext>
            </p:extLst>
          </p:nvPr>
        </p:nvGraphicFramePr>
        <p:xfrm>
          <a:off x="609600" y="1371600"/>
          <a:ext cx="8001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125113" cy="924475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 of group work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96200" cy="50291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Improved cost effectiveness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 </a:t>
            </a:r>
            <a:r>
              <a:rPr lang="en-US" sz="2000" b="1" dirty="0"/>
              <a:t>supportive environment to </a:t>
            </a:r>
            <a:r>
              <a:rPr lang="en-US" sz="2000" b="1" dirty="0" smtClean="0"/>
              <a:t>empower clients </a:t>
            </a:r>
            <a:r>
              <a:rPr lang="en-US" sz="2000" b="1" dirty="0"/>
              <a:t>to learn and gain new skills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Developing </a:t>
            </a:r>
            <a:r>
              <a:rPr lang="en-US" sz="2000" b="1" dirty="0"/>
              <a:t>camaraderie and </a:t>
            </a:r>
            <a:r>
              <a:rPr lang="en-US" sz="2000" b="1" dirty="0" smtClean="0"/>
              <a:t>trusting relationships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Expose clients to different </a:t>
            </a:r>
            <a:r>
              <a:rPr lang="en-US" sz="2000" b="1" dirty="0"/>
              <a:t>perspectives about careers </a:t>
            </a:r>
            <a:r>
              <a:rPr lang="en-US" sz="2000" b="1" dirty="0" smtClean="0"/>
              <a:t>and work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Potential </a:t>
            </a:r>
            <a:r>
              <a:rPr lang="en-US" sz="2000" b="1" dirty="0"/>
              <a:t>networking opportunity </a:t>
            </a:r>
            <a:r>
              <a:rPr lang="en-US" sz="2000" b="1" dirty="0" smtClean="0"/>
              <a:t>for clients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Normalizing </a:t>
            </a:r>
            <a:r>
              <a:rPr lang="en-US" sz="2000" b="1" dirty="0"/>
              <a:t>situations, such as </a:t>
            </a:r>
            <a:r>
              <a:rPr lang="en-US" sz="2000" b="1" dirty="0" smtClean="0"/>
              <a:t>discussing fears </a:t>
            </a:r>
            <a:r>
              <a:rPr lang="en-US" sz="2000" b="1" dirty="0"/>
              <a:t>of interviewing, that other </a:t>
            </a:r>
            <a:r>
              <a:rPr lang="en-US" sz="2000" b="1" dirty="0" smtClean="0"/>
              <a:t>group members </a:t>
            </a:r>
            <a:r>
              <a:rPr lang="en-US" sz="2000" b="1" dirty="0"/>
              <a:t>also experience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Breaking </a:t>
            </a:r>
            <a:r>
              <a:rPr lang="en-US" sz="2000" b="1" dirty="0"/>
              <a:t>the feeling of isolation that </a:t>
            </a:r>
            <a:r>
              <a:rPr lang="en-US" sz="2000" b="1" dirty="0" smtClean="0"/>
              <a:t>can come </a:t>
            </a:r>
            <a:r>
              <a:rPr lang="en-US" sz="2000" b="1" dirty="0"/>
              <a:t>with job loss</a:t>
            </a:r>
          </a:p>
        </p:txBody>
      </p:sp>
    </p:spTree>
    <p:extLst>
      <p:ext uri="{BB962C8B-B14F-4D97-AF65-F5344CB8AC3E}">
        <p14:creationId xmlns:p14="http://schemas.microsoft.com/office/powerpoint/2010/main" val="5927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75724"/>
            <a:ext cx="8305800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areer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ervice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roviders Work with Groups 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07361"/>
            <a:ext cx="7524955" cy="40514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Provide training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O</a:t>
            </a:r>
            <a:r>
              <a:rPr lang="en-US" sz="2200" b="1" dirty="0" smtClean="0"/>
              <a:t>verview of a career center’s services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Introduction to virtual career tools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Labor market information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H</a:t>
            </a:r>
            <a:r>
              <a:rPr lang="en-US" sz="2200" b="1" dirty="0" smtClean="0"/>
              <a:t>ow to research occupations, jobs and/or educational options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b="1" dirty="0" smtClean="0"/>
              <a:t>Professional presentation - development and maintenance of career portfolio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J</a:t>
            </a:r>
            <a:r>
              <a:rPr lang="en-US" sz="2200" b="1" dirty="0" smtClean="0"/>
              <a:t>ob-seeking skills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75724"/>
            <a:ext cx="7524955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areer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ervice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roviders Work with Groups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8382000" cy="471487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600" b="1" dirty="0" smtClean="0"/>
              <a:t>Administering career assessments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sz="2200" b="1" dirty="0"/>
              <a:t>F</a:t>
            </a:r>
            <a:r>
              <a:rPr lang="en-US" sz="2200" b="1" dirty="0" smtClean="0"/>
              <a:t>ormal instruments if adequately trained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sz="2200" b="1" dirty="0"/>
              <a:t>I</a:t>
            </a:r>
            <a:r>
              <a:rPr lang="en-US" sz="2200" b="1" dirty="0" smtClean="0"/>
              <a:t>nformal assessments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600" b="1" dirty="0" smtClean="0"/>
              <a:t>Facilitating group discussions and activities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sz="2000" b="1" dirty="0"/>
              <a:t>D</a:t>
            </a:r>
            <a:r>
              <a:rPr lang="en-US" sz="2000" b="1" dirty="0" smtClean="0"/>
              <a:t>iscussion of transferable skills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sz="2000" b="1" dirty="0"/>
              <a:t>I</a:t>
            </a:r>
            <a:r>
              <a:rPr lang="en-US" sz="2000" b="1" dirty="0" smtClean="0"/>
              <a:t>dentify strengths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sz="2000" b="1" dirty="0"/>
              <a:t>M</a:t>
            </a:r>
            <a:r>
              <a:rPr lang="en-US" sz="2000" b="1" dirty="0" smtClean="0"/>
              <a:t>ock interviews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sz="2000" b="1" dirty="0"/>
              <a:t>W</a:t>
            </a:r>
            <a:r>
              <a:rPr lang="en-US" sz="2000" b="1" dirty="0" smtClean="0"/>
              <a:t>eekly job search experiences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24955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of Group Training and Leadership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72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b="1" dirty="0"/>
              <a:t>Principle I: Preparation and </a:t>
            </a:r>
            <a:r>
              <a:rPr lang="en-US" sz="2400" b="1" dirty="0" smtClean="0"/>
              <a:t>Planning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/>
              <a:t>Be prepared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/>
              <a:t>Plan activities in advance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/>
              <a:t>Arrive early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/>
              <a:t>Have audio-visual equipment ready when session begins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/>
              <a:t>Prepare good handouts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Principle </a:t>
            </a:r>
            <a:r>
              <a:rPr lang="en-US" sz="2400" b="1" dirty="0"/>
              <a:t>II: Variety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Offer opportunities to think out </a:t>
            </a:r>
            <a:r>
              <a:rPr lang="en-US" sz="2000" b="1" dirty="0" smtClean="0"/>
              <a:t>loud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Stop periodically and ask a question for </a:t>
            </a:r>
            <a:r>
              <a:rPr lang="en-US" sz="2000" b="1" dirty="0" smtClean="0"/>
              <a:t>discussion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Vary </a:t>
            </a:r>
            <a:r>
              <a:rPr lang="en-US" sz="2000" b="1" dirty="0" smtClean="0"/>
              <a:t>activities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Be sensitive to your </a:t>
            </a:r>
            <a:r>
              <a:rPr lang="en-US" sz="2000" b="1" dirty="0" smtClean="0"/>
              <a:t>audience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125113" cy="924475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of Group Training and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7361"/>
            <a:ext cx="7448755" cy="44410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Principle </a:t>
            </a:r>
            <a:r>
              <a:rPr lang="en-US" sz="2400" b="1" dirty="0"/>
              <a:t>III: Set and Communicate </a:t>
            </a:r>
            <a:r>
              <a:rPr lang="en-US" sz="2400" b="1" dirty="0" smtClean="0"/>
              <a:t>Clear Expectations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Explain activities or assignments </a:t>
            </a:r>
            <a:r>
              <a:rPr lang="en-US" sz="2000" b="1" dirty="0" smtClean="0"/>
              <a:t>in writing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Be patient with client </a:t>
            </a:r>
            <a:r>
              <a:rPr lang="en-US" sz="2000" b="1" dirty="0" smtClean="0"/>
              <a:t>questions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Principle </a:t>
            </a:r>
            <a:r>
              <a:rPr lang="en-US" sz="2400" b="1" dirty="0"/>
              <a:t>IV: </a:t>
            </a:r>
            <a:r>
              <a:rPr lang="en-US" sz="2400" b="1" dirty="0" smtClean="0"/>
              <a:t>Approachability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Treat everyone with </a:t>
            </a:r>
            <a:r>
              <a:rPr lang="en-US" sz="2000" b="1" dirty="0" smtClean="0"/>
              <a:t>respect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Use your helping </a:t>
            </a:r>
            <a:r>
              <a:rPr lang="en-US" sz="2000" b="1" dirty="0" smtClean="0"/>
              <a:t>skills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2866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write effective learning objectives</a:t>
            </a:r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8153400" cy="4419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Begin with the end in mind</a:t>
            </a:r>
            <a:r>
              <a:rPr lang="en-US" sz="2400" dirty="0" smtClean="0"/>
              <a:t>: </a:t>
            </a:r>
            <a:r>
              <a:rPr lang="en-US" sz="2400" b="1" dirty="0" smtClean="0"/>
              <a:t>“By the end of this workshop, participants will be able to…”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Learning objectives need to be concrete and quantifiable</a:t>
            </a:r>
            <a:r>
              <a:rPr lang="en-US" sz="2400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Use action verbs like “name, list, define, state, identify, describe.”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10784</TotalTime>
  <Words>914</Words>
  <Application>Microsoft Office PowerPoint</Application>
  <PresentationFormat>On-screen Show (4:3)</PresentationFormat>
  <Paragraphs>187</Paragraphs>
  <Slides>26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Courier New</vt:lpstr>
      <vt:lpstr>Gill Sans MT</vt:lpstr>
      <vt:lpstr>Times New Roman</vt:lpstr>
      <vt:lpstr>Trebuchet MS</vt:lpstr>
      <vt:lpstr>Verdana</vt:lpstr>
      <vt:lpstr>Wingdings</vt:lpstr>
      <vt:lpstr>Wingdings 2</vt:lpstr>
      <vt:lpstr>Theme1</vt:lpstr>
      <vt:lpstr>PowerPoint Presentation</vt:lpstr>
      <vt:lpstr>PowerPoint Presentation</vt:lpstr>
      <vt:lpstr>Learning Objectives(continued)</vt:lpstr>
      <vt:lpstr>Benefits of group work</vt:lpstr>
      <vt:lpstr>Ways Career Service Providers Work with Groups </vt:lpstr>
      <vt:lpstr>Ways Career Service Providers Work with Groups</vt:lpstr>
      <vt:lpstr>Principles of Group Training and Leadership</vt:lpstr>
      <vt:lpstr>Principles of Group Training and Leadership</vt:lpstr>
      <vt:lpstr>How to write effective learning objectives </vt:lpstr>
      <vt:lpstr>Steps to prepare a workshop plan </vt:lpstr>
      <vt:lpstr>Classroom Organization for Optimal Learning </vt:lpstr>
      <vt:lpstr>Pairs </vt:lpstr>
      <vt:lpstr>Triads </vt:lpstr>
      <vt:lpstr>Small Groups </vt:lpstr>
      <vt:lpstr>Large Groups </vt:lpstr>
      <vt:lpstr>Identify Learning Styles - VARK </vt:lpstr>
      <vt:lpstr>Importance of Learning Styles</vt:lpstr>
      <vt:lpstr>Training Methods</vt:lpstr>
      <vt:lpstr>Understanding Group Dynamics</vt:lpstr>
      <vt:lpstr>Forming</vt:lpstr>
      <vt:lpstr>Storming</vt:lpstr>
      <vt:lpstr>Norming and Performing</vt:lpstr>
      <vt:lpstr>Transforming</vt:lpstr>
      <vt:lpstr>Group Client Behavior</vt:lpstr>
      <vt:lpstr>Addressing Negative Group Behaviors</vt:lpstr>
      <vt:lpstr>Ways to Improve Your Skills </vt:lpstr>
    </vt:vector>
  </TitlesOfParts>
  <Company>CDLA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MaryAnn Powell</cp:lastModifiedBy>
  <cp:revision>63</cp:revision>
  <cp:lastPrinted>2017-04-10T23:38:32Z</cp:lastPrinted>
  <dcterms:created xsi:type="dcterms:W3CDTF">2012-01-28T21:35:29Z</dcterms:created>
  <dcterms:modified xsi:type="dcterms:W3CDTF">2017-09-19T13:49:59Z</dcterms:modified>
</cp:coreProperties>
</file>